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65" r:id="rId2"/>
    <p:sldId id="266" r:id="rId3"/>
    <p:sldId id="315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8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17" r:id="rId39"/>
    <p:sldId id="311" r:id="rId40"/>
    <p:sldId id="322" r:id="rId41"/>
    <p:sldId id="323" r:id="rId42"/>
    <p:sldId id="305" r:id="rId43"/>
    <p:sldId id="308" r:id="rId44"/>
    <p:sldId id="309" r:id="rId45"/>
    <p:sldId id="310" r:id="rId46"/>
    <p:sldId id="318" r:id="rId47"/>
    <p:sldId id="421" r:id="rId48"/>
    <p:sldId id="422" r:id="rId49"/>
    <p:sldId id="433" r:id="rId50"/>
    <p:sldId id="454" r:id="rId51"/>
    <p:sldId id="434" r:id="rId52"/>
    <p:sldId id="439" r:id="rId53"/>
    <p:sldId id="456" r:id="rId54"/>
    <p:sldId id="457" r:id="rId55"/>
    <p:sldId id="462" r:id="rId56"/>
    <p:sldId id="463" r:id="rId57"/>
    <p:sldId id="453" r:id="rId58"/>
    <p:sldId id="440" r:id="rId59"/>
    <p:sldId id="458" r:id="rId60"/>
    <p:sldId id="459" r:id="rId61"/>
    <p:sldId id="460" r:id="rId62"/>
    <p:sldId id="461" r:id="rId63"/>
    <p:sldId id="464" r:id="rId64"/>
    <p:sldId id="321" r:id="rId65"/>
    <p:sldId id="465" r:id="rId66"/>
    <p:sldId id="319" r:id="rId67"/>
    <p:sldId id="313" r:id="rId68"/>
    <p:sldId id="466" r:id="rId69"/>
    <p:sldId id="467" r:id="rId70"/>
    <p:sldId id="320" r:id="rId71"/>
    <p:sldId id="314" r:id="rId7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44" autoAdjust="0"/>
    <p:restoredTop sz="94660"/>
  </p:normalViewPr>
  <p:slideViewPr>
    <p:cSldViewPr snapToGrid="0">
      <p:cViewPr>
        <p:scale>
          <a:sx n="50" d="100"/>
          <a:sy n="50" d="100"/>
        </p:scale>
        <p:origin x="1264" y="3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C1CAC-F98B-4088-AE1F-1993A8802084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F2BB7-B9C2-4CA1-B5F6-C57B49DB83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526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C97933-ABDC-4FC1-B784-8E50D578F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D1DF4A0-CB18-470D-A6F9-31D38ADBD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77D30E-420F-4843-B4DC-F2ED3DDC5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6B9B9-54D2-4923-A5B6-9E34FD742977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B33A92-F484-42B8-8A39-0FBBACDB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A1CB76-9B12-48A4-BE53-457619035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94F4-221C-4F78-A242-A035A7EB5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84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39E6DA-2372-46B4-B0F3-A341FFAF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DF8DF6-AAC5-4551-A1FC-B50366973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3797F3-A54F-457F-A835-EAD2098B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6B9B9-54D2-4923-A5B6-9E34FD742977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3CDEC-0A2F-4EC5-BE6C-15BBAB549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8F8E5B-7D62-46C5-9087-C885D7CD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94F4-221C-4F78-A242-A035A7EB5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359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50DB7A6-4AE0-4EDD-B4E4-A741C978F8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522A12-0D93-450D-ABF0-A43F1D946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24FBDA-B536-4BF3-802B-8BD423F10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6B9B9-54D2-4923-A5B6-9E34FD742977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9394A0-AA64-4586-B374-CC56425AC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C6263C-7928-4018-B458-72706E46D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94F4-221C-4F78-A242-A035A7EB5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893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tim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3165" y="112395"/>
            <a:ext cx="1997710" cy="88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41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2005009" y="-2"/>
            <a:ext cx="10185395" cy="896472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012" y="98984"/>
            <a:ext cx="10185400" cy="698501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285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  <p:extLst>
    <p:ext uri="{DCECCB84-F9BA-43D5-87BE-67443E8EF086}">
      <p15:sldGuideLst xmlns:p15="http://schemas.microsoft.com/office/powerpoint/2012/main">
        <p15:guide id="2" pos="7">
          <p15:clr>
            <a:srgbClr val="FBAE40"/>
          </p15:clr>
        </p15:guide>
        <p15:guide id="3" pos="753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EDF1A0-C20E-4D3A-A571-FC6E60FCB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E5582F-E971-4D6A-8068-151CDA8A3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3B5F20-770F-49BD-9EAE-BFEEF2253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6B9B9-54D2-4923-A5B6-9E34FD742977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3D0748-53ED-4AFF-828F-207213107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2AE331-BC1D-442A-B96D-73E546B92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94F4-221C-4F78-A242-A035A7EB5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946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784DCD-7C86-4E6A-A79C-6B310C959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F3B61F-DF56-4144-B751-01CF35A79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EC7BBF-AEC8-4482-93C9-ACB190317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6B9B9-54D2-4923-A5B6-9E34FD742977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E49513-104D-4397-B36D-AFED202A0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83BF84-7F6C-4B8D-A2A0-9AD1E76CB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94F4-221C-4F78-A242-A035A7EB5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436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DEA894-9B7F-4217-9F0C-AA062F382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C093C3-7109-45D1-B08B-23088273E1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5E06D2-4605-44FB-B54D-474FBFB59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588BDA-0120-4FEB-AFB1-C24AEEE6C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6B9B9-54D2-4923-A5B6-9E34FD742977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8A2443-55CB-4235-86E4-24F185F5F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6ED152-4A8A-4566-81B2-678D14D3D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94F4-221C-4F78-A242-A035A7EB5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51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F1A3A9-97F4-4AC8-8D18-563CA27AE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8FB59A-E8F6-4CB6-A73B-A3BCF2C7F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50A163-5BF8-47F6-9951-07C7010E6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197C5DA-609B-4D00-91E3-2B5B7D60E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7802C12-FDF4-4FEF-B269-42DD093603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8729BB-DFC7-4B17-8624-A243AE49D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6B9B9-54D2-4923-A5B6-9E34FD742977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1CA315-6CA3-44B3-98AD-2B7CDE417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798E00C-3200-4FD3-A6CE-B0CE908F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94F4-221C-4F78-A242-A035A7EB5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716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63C9D3-CF75-4C7B-8485-FF3375C0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6F3EF41-78D9-43F6-AF75-41E4DB8F9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6B9B9-54D2-4923-A5B6-9E34FD742977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2938EC-047E-4C4F-957D-99D23E323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F8F1FF-DC98-4008-81D9-28E50C73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94F4-221C-4F78-A242-A035A7EB5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830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6AC4991-F597-4D61-920D-D9445C45B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6B9B9-54D2-4923-A5B6-9E34FD742977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125C636-E01D-4E18-AA89-9EB63ECF5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431D06-5FCD-4143-AF2A-0A90C315E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94F4-221C-4F78-A242-A035A7EB5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922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218F22-9A1F-4494-A7DB-FC082C5A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8949C8-C9BC-4D85-B3B0-14E0B632F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D7C6BD-7D22-451C-85B4-C80BCDCD9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836EFA-64D1-4224-84A3-22CFD0BA4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6B9B9-54D2-4923-A5B6-9E34FD742977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0DD579-7D93-410A-A6C3-00E47D084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2D6285-2FBB-4B24-85D2-98702F92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94F4-221C-4F78-A242-A035A7EB5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292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46B89D-491C-40D2-B738-C21CA4639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86F76A0-9183-4C5E-AFDA-4EB124E14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3860DF-741F-41B4-96DB-60063A787A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EA527C-6679-489C-86B6-821503946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6B9B9-54D2-4923-A5B6-9E34FD742977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625D5C-A81D-4D9B-8869-8D294FFD5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5804D8-0F0E-4A09-9074-D4CC92411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94F4-221C-4F78-A242-A035A7EB5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484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A4CE084-B9F1-4027-A3F8-62F21AD0D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371773-DFFA-4B10-8CBF-E0099235E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82310F-59AD-4F24-B546-B8AE7AA61C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6B9B9-54D2-4923-A5B6-9E34FD742977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E5C8F6-FB70-4D4A-83D4-24CE46064C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A8754B-FA72-4B74-8874-E28A954DC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894F4-221C-4F78-A242-A035A7EB5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210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upload.wikimedia.org/wikipedia/commons/a/aa/RNA-Seq_workflow-5.pdf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ncbi.nlm.nih.gov/" TargetMode="Externa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2B1FA3D-BED2-42BE-978D-43FB1F08BE0A}"/>
              </a:ext>
            </a:extLst>
          </p:cNvPr>
          <p:cNvSpPr txBox="1">
            <a:spLocks/>
          </p:cNvSpPr>
          <p:nvPr/>
        </p:nvSpPr>
        <p:spPr>
          <a:xfrm>
            <a:off x="1220647" y="861391"/>
            <a:ext cx="9916814" cy="25676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ea typeface="楷体" panose="02010609060101010101" pitchFamily="49" charset="-122"/>
              </a:rPr>
              <a:t>The 1</a:t>
            </a:r>
            <a:r>
              <a:rPr lang="en-US" altLang="zh-CN" sz="2400" baseline="30000" dirty="0">
                <a:ea typeface="楷体" panose="02010609060101010101" pitchFamily="49" charset="-122"/>
              </a:rPr>
              <a:t>st</a:t>
            </a:r>
            <a:r>
              <a:rPr lang="en-US" altLang="zh-CN" sz="2400" dirty="0">
                <a:ea typeface="楷体" panose="02010609060101010101" pitchFamily="49" charset="-122"/>
              </a:rPr>
              <a:t> year annual review</a:t>
            </a:r>
            <a:br>
              <a:rPr lang="en-US" altLang="zh-CN" sz="2400" dirty="0">
                <a:ea typeface="楷体" panose="02010609060101010101" pitchFamily="49" charset="-122"/>
              </a:rPr>
            </a:br>
            <a:br>
              <a:rPr lang="en-US" altLang="zh-CN" sz="3200" dirty="0">
                <a:ea typeface="楷体" panose="02010609060101010101" pitchFamily="49" charset="-122"/>
              </a:rPr>
            </a:br>
            <a:r>
              <a:rPr lang="en-US" altLang="zh-CN" sz="3200" b="1" dirty="0">
                <a:ea typeface="楷体" panose="02010609060101010101" pitchFamily="49" charset="-122"/>
              </a:rPr>
              <a:t>Classification of cells using single cell transcriptomics data and machine learning</a:t>
            </a:r>
            <a:endParaRPr lang="zh-CN" altLang="en-US" sz="3200" b="1" dirty="0">
              <a:ea typeface="楷体" panose="02010609060101010101" pitchFamily="49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3A96D427-DD52-4C6F-B073-CC9B5265747E}"/>
              </a:ext>
            </a:extLst>
          </p:cNvPr>
          <p:cNvSpPr txBox="1">
            <a:spLocks/>
          </p:cNvSpPr>
          <p:nvPr/>
        </p:nvSpPr>
        <p:spPr>
          <a:xfrm>
            <a:off x="3305102" y="3831779"/>
            <a:ext cx="5747903" cy="2047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      Reporter:                   Jiahui Zhong</a:t>
            </a:r>
          </a:p>
          <a:p>
            <a:r>
              <a:rPr lang="en-US" altLang="zh-CN" sz="240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      Student Number:       20120196</a:t>
            </a:r>
          </a:p>
          <a:p>
            <a:r>
              <a:rPr lang="en-US" altLang="zh-CN" sz="240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      Supervisor:                Prof. Vladimir Brusic</a:t>
            </a:r>
          </a:p>
          <a:p>
            <a:r>
              <a:rPr lang="en-US" altLang="zh-CN" sz="240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                                       Dr. </a:t>
            </a:r>
            <a:r>
              <a:rPr lang="en-US" altLang="zh-CN" sz="2400" dirty="0" err="1">
                <a:solidFill>
                  <a:schemeClr val="tx1"/>
                </a:solidFill>
                <a:latin typeface="+mj-ea"/>
                <a:ea typeface="+mj-ea"/>
                <a:cs typeface="+mj-cs"/>
              </a:rPr>
              <a:t>Heshan</a:t>
            </a:r>
            <a:r>
              <a:rPr lang="en-US" altLang="zh-CN" sz="240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Du</a:t>
            </a:r>
          </a:p>
          <a:p>
            <a:r>
              <a:rPr lang="en-US" altLang="zh-CN" sz="240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                                       Dr. </a:t>
            </a:r>
            <a:r>
              <a:rPr lang="en-US" altLang="zh-CN" sz="2400" dirty="0" err="1">
                <a:solidFill>
                  <a:schemeClr val="tx1"/>
                </a:solidFill>
                <a:latin typeface="+mj-ea"/>
                <a:ea typeface="+mj-ea"/>
                <a:cs typeface="+mj-cs"/>
              </a:rPr>
              <a:t>Xiaoling</a:t>
            </a:r>
            <a:r>
              <a:rPr lang="en-US" altLang="zh-CN" sz="240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Liu</a:t>
            </a:r>
          </a:p>
          <a:p>
            <a:pPr algn="ctr"/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2400" dirty="0">
                <a:solidFill>
                  <a:schemeClr val="tx1"/>
                </a:solidFill>
                <a:latin typeface="+mj-ea"/>
                <a:ea typeface="+mj-ea"/>
              </a:rPr>
              <a:t>2019. 09. 25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AE26-2A72-4E35-A7CA-18F4CF56B7AB}"/>
              </a:ext>
            </a:extLst>
          </p:cNvPr>
          <p:cNvSpPr>
            <a:spLocks noGrp="1"/>
          </p:cNvSpPr>
          <p:nvPr/>
        </p:nvSpPr>
        <p:spPr>
          <a:xfrm>
            <a:off x="1152939" y="864079"/>
            <a:ext cx="9601200" cy="737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Challenges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493CD-054F-464F-9278-9AD73820A313}"/>
              </a:ext>
            </a:extLst>
          </p:cNvPr>
          <p:cNvSpPr>
            <a:spLocks noGrp="1"/>
          </p:cNvSpPr>
          <p:nvPr/>
        </p:nvSpPr>
        <p:spPr>
          <a:xfrm>
            <a:off x="1152939" y="1930879"/>
            <a:ext cx="9601200" cy="4081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dirty="0">
                <a:latin typeface="+mj-lt"/>
              </a:rPr>
              <a:t>Pushing </a:t>
            </a:r>
            <a:r>
              <a:rPr lang="en-US" altLang="zh-TW" sz="2800">
                <a:latin typeface="+mj-lt"/>
              </a:rPr>
              <a:t>the multi-tissue </a:t>
            </a:r>
            <a:r>
              <a:rPr lang="en-US" altLang="zh-TW" sz="2800" dirty="0">
                <a:latin typeface="+mj-lt"/>
              </a:rPr>
              <a:t>sequencing idea to the extreme, individual single cells are sequenced</a:t>
            </a:r>
          </a:p>
          <a:p>
            <a:r>
              <a:rPr lang="en-US" altLang="zh-TW" sz="2800" dirty="0">
                <a:latin typeface="+mj-lt"/>
              </a:rPr>
              <a:t>Main difficulties:</a:t>
            </a:r>
          </a:p>
          <a:p>
            <a:pPr lvl="1"/>
            <a:r>
              <a:rPr lang="en-US" altLang="zh-TW" dirty="0">
                <a:latin typeface="+mj-lt"/>
              </a:rPr>
              <a:t>Isolating single cells</a:t>
            </a:r>
          </a:p>
          <a:p>
            <a:pPr lvl="1"/>
            <a:r>
              <a:rPr lang="en-US" altLang="zh-TW" dirty="0">
                <a:latin typeface="+mj-lt"/>
              </a:rPr>
              <a:t>DNA amplification</a:t>
            </a:r>
          </a:p>
          <a:p>
            <a:pPr lvl="1"/>
            <a:r>
              <a:rPr lang="en-US" altLang="zh-TW" dirty="0">
                <a:latin typeface="+mj-lt"/>
              </a:rPr>
              <a:t>Data processing</a:t>
            </a:r>
          </a:p>
          <a:p>
            <a:pPr lvl="2"/>
            <a:r>
              <a:rPr lang="en-US" altLang="zh-TW" sz="2800" dirty="0">
                <a:latin typeface="+mj-lt"/>
              </a:rPr>
              <a:t>Quality control, error correction and bias removal</a:t>
            </a:r>
            <a:endParaRPr lang="zh-TW" alt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0826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32F6F-8A0E-401B-A302-F227BD1AFB98}"/>
              </a:ext>
            </a:extLst>
          </p:cNvPr>
          <p:cNvSpPr>
            <a:spLocks noGrp="1"/>
          </p:cNvSpPr>
          <p:nvPr/>
        </p:nvSpPr>
        <p:spPr>
          <a:xfrm>
            <a:off x="3661014" y="307824"/>
            <a:ext cx="3919663" cy="646331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/>
              <a:t>Single-cell isolation</a:t>
            </a:r>
            <a:endParaRPr lang="zh-TW" alt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60F4FA-A47F-4D22-884B-604E4A784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5391" y="1187800"/>
            <a:ext cx="7010484" cy="5153702"/>
          </a:xfrm>
          <a:prstGeom prst="rect">
            <a:avLst/>
          </a:prstGeom>
          <a:noFill/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71EA0D66-CA66-4416-8DB9-2E4C9AEB68C3}"/>
              </a:ext>
            </a:extLst>
          </p:cNvPr>
          <p:cNvSpPr/>
          <p:nvPr/>
        </p:nvSpPr>
        <p:spPr>
          <a:xfrm>
            <a:off x="480475" y="6411676"/>
            <a:ext cx="891540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/>
              <a:t>Image credit: </a:t>
            </a:r>
            <a:r>
              <a:rPr lang="en-GB" altLang="zh-TW" sz="1200" dirty="0"/>
              <a:t>Hu et al., </a:t>
            </a:r>
            <a:r>
              <a:rPr lang="en-GB" altLang="zh-TW" sz="1200" i="1" dirty="0"/>
              <a:t>Frontiers in Cell and Developmental Biology</a:t>
            </a:r>
            <a:r>
              <a:rPr lang="en-GB" altLang="zh-TW" sz="1200" dirty="0"/>
              <a:t> 4:116, (2016)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35087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3A6757B-4A5B-4E24-B631-C123FF9FC1C8}"/>
              </a:ext>
            </a:extLst>
          </p:cNvPr>
          <p:cNvSpPr/>
          <p:nvPr/>
        </p:nvSpPr>
        <p:spPr>
          <a:xfrm>
            <a:off x="4191924" y="262044"/>
            <a:ext cx="26949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TW" sz="3600" dirty="0">
                <a:latin typeface="+mj-lt"/>
                <a:ea typeface="+mj-ea"/>
                <a:cs typeface="+mj-cs"/>
              </a:rPr>
              <a:t>Amplification</a:t>
            </a:r>
            <a:endParaRPr lang="zh-CN" altLang="en-U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82C69-C871-48F2-A53B-BB33FB9883C9}"/>
              </a:ext>
            </a:extLst>
          </p:cNvPr>
          <p:cNvSpPr>
            <a:spLocks noGrp="1"/>
          </p:cNvSpPr>
          <p:nvPr/>
        </p:nvSpPr>
        <p:spPr>
          <a:xfrm>
            <a:off x="454962" y="1322608"/>
            <a:ext cx="4187536" cy="2240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+mj-lt"/>
                <a:ea typeface="+mj-ea"/>
                <a:cs typeface="+mj-cs"/>
              </a:rPr>
              <a:t>Example: whole-genome amplification</a:t>
            </a:r>
            <a:endParaRPr lang="zh-TW" alt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F065664-63BD-4916-91E6-8F0223A74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b="23545"/>
          <a:stretch>
            <a:fillRect/>
          </a:stretch>
        </p:blipFill>
        <p:spPr bwMode="auto">
          <a:xfrm>
            <a:off x="4642498" y="1256337"/>
            <a:ext cx="6465397" cy="4614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295EB896-D812-4C21-830C-B38A30A96C4A}"/>
              </a:ext>
            </a:extLst>
          </p:cNvPr>
          <p:cNvSpPr/>
          <p:nvPr/>
        </p:nvSpPr>
        <p:spPr>
          <a:xfrm>
            <a:off x="1213498" y="6080194"/>
            <a:ext cx="891540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/>
              <a:t>Image credit: </a:t>
            </a:r>
            <a:r>
              <a:rPr lang="en-GB" altLang="zh-TW" sz="1200" dirty="0"/>
              <a:t>Gawad et al., </a:t>
            </a:r>
            <a:r>
              <a:rPr lang="en-GB" altLang="zh-TW" sz="1200" i="1" dirty="0"/>
              <a:t>Nature Reviews Genetics</a:t>
            </a:r>
            <a:r>
              <a:rPr lang="en-GB" altLang="zh-TW" sz="1200" dirty="0"/>
              <a:t> 17(3):175-188, (2016)</a:t>
            </a:r>
            <a:endParaRPr lang="zh-TW" altLang="en-US" sz="12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72FE0B3-756F-496F-87D4-044E3DC38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2060" t="77845" r="19546"/>
          <a:stretch>
            <a:fillRect/>
          </a:stretch>
        </p:blipFill>
        <p:spPr bwMode="auto">
          <a:xfrm>
            <a:off x="1213498" y="4722565"/>
            <a:ext cx="3429000" cy="121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8817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BF001-641E-435C-A3DC-F090CF560F47}"/>
              </a:ext>
            </a:extLst>
          </p:cNvPr>
          <p:cNvSpPr>
            <a:spLocks noGrp="1"/>
          </p:cNvSpPr>
          <p:nvPr/>
        </p:nvSpPr>
        <p:spPr>
          <a:xfrm>
            <a:off x="2019300" y="2806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Single-cell RNA-seq</a:t>
            </a:r>
            <a:endParaRPr lang="zh-TW" altLang="en-US" dirty="0"/>
          </a:p>
        </p:txBody>
      </p:sp>
      <p:pic>
        <p:nvPicPr>
          <p:cNvPr id="3" name="Picture 2" descr="File:RNA-Seq workflow-5.pdf">
            <a:hlinkClick r:id="rId2"/>
            <a:extLst>
              <a:ext uri="{FF2B5EF4-FFF2-40B4-BE49-F238E27FC236}">
                <a16:creationId xmlns:a16="http://schemas.microsoft.com/office/drawing/2014/main" id="{1EE51A6E-508B-4915-A6E8-17A5AEFD2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24100" y="1114335"/>
            <a:ext cx="7620000" cy="5391151"/>
          </a:xfrm>
          <a:prstGeom prst="rect">
            <a:avLst/>
          </a:prstGeom>
          <a:noFill/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8CC32C2F-BC5F-4D1A-AD3C-230414C98517}"/>
              </a:ext>
            </a:extLst>
          </p:cNvPr>
          <p:cNvSpPr/>
          <p:nvPr/>
        </p:nvSpPr>
        <p:spPr>
          <a:xfrm>
            <a:off x="1333500" y="6505486"/>
            <a:ext cx="891540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/>
              <a:t>Image source: </a:t>
            </a:r>
            <a:r>
              <a:rPr lang="en-GB" altLang="zh-TW" sz="1200" dirty="0"/>
              <a:t>Wikipedia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62577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3DFAD-EA74-4CC7-8233-BF92AC96D55B}"/>
              </a:ext>
            </a:extLst>
          </p:cNvPr>
          <p:cNvSpPr>
            <a:spLocks noGrp="1"/>
          </p:cNvSpPr>
          <p:nvPr/>
        </p:nvSpPr>
        <p:spPr>
          <a:xfrm>
            <a:off x="2019300" y="2806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Throughput</a:t>
            </a:r>
            <a:endParaRPr lang="zh-TW" altLang="en-US" dirty="0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F39F44AB-0C58-4B77-A2A2-C8CC56B30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0700" y="1522660"/>
            <a:ext cx="8610600" cy="4168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F9A54B78-A929-4453-83F7-E8698F65522B}"/>
              </a:ext>
            </a:extLst>
          </p:cNvPr>
          <p:cNvSpPr/>
          <p:nvPr/>
        </p:nvSpPr>
        <p:spPr>
          <a:xfrm>
            <a:off x="1638300" y="6300400"/>
            <a:ext cx="891540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/>
              <a:t>Image credit: </a:t>
            </a:r>
            <a:r>
              <a:rPr lang="en-GB" altLang="zh-TW" sz="1200" dirty="0"/>
              <a:t>Svensson et al., </a:t>
            </a:r>
            <a:r>
              <a:rPr lang="en-GB" altLang="zh-TW" sz="1200" i="1" dirty="0"/>
              <a:t>arXiv </a:t>
            </a:r>
            <a:r>
              <a:rPr lang="en-GB" altLang="zh-TW" sz="1200" dirty="0"/>
              <a:t>:1704.01379v2, (2017)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76940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A0AFD-C6C3-4D0C-A1EA-8C6A77C1B1C5}"/>
              </a:ext>
            </a:extLst>
          </p:cNvPr>
          <p:cNvSpPr>
            <a:spLocks noGrp="1"/>
          </p:cNvSpPr>
          <p:nvPr/>
        </p:nvSpPr>
        <p:spPr>
          <a:xfrm>
            <a:off x="1166191" y="365918"/>
            <a:ext cx="9044609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Issues of resulting data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9A7A0-46B3-4D37-A8A8-51AA28CFD3D1}"/>
              </a:ext>
            </a:extLst>
          </p:cNvPr>
          <p:cNvSpPr>
            <a:spLocks noGrp="1"/>
          </p:cNvSpPr>
          <p:nvPr/>
        </p:nvSpPr>
        <p:spPr>
          <a:xfrm>
            <a:off x="1166191" y="1432718"/>
            <a:ext cx="9044609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Bias in captured cells</a:t>
            </a:r>
          </a:p>
          <a:p>
            <a:r>
              <a:rPr lang="en-US" altLang="zh-TW" dirty="0"/>
              <a:t>Non-uniform amplification</a:t>
            </a:r>
          </a:p>
          <a:p>
            <a:r>
              <a:rPr lang="en-US" altLang="zh-TW" dirty="0"/>
              <a:t>Mixing data from different protocols</a:t>
            </a:r>
          </a:p>
          <a:p>
            <a:r>
              <a:rPr lang="en-US" altLang="zh-TW" dirty="0"/>
              <a:t>Amplification of errors</a:t>
            </a:r>
          </a:p>
          <a:p>
            <a:r>
              <a:rPr lang="en-US" altLang="zh-TW" dirty="0"/>
              <a:t>Allele dropout</a:t>
            </a:r>
          </a:p>
          <a:p>
            <a:r>
              <a:rPr lang="en-US" altLang="zh-TW" dirty="0"/>
              <a:t>Sampling bias of DNA fragments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6791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CDF90E0-C991-43EF-8A51-706FAA62C172}"/>
              </a:ext>
            </a:extLst>
          </p:cNvPr>
          <p:cNvSpPr/>
          <p:nvPr/>
        </p:nvSpPr>
        <p:spPr>
          <a:xfrm>
            <a:off x="1384853" y="2530265"/>
            <a:ext cx="9422294" cy="1797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TW" sz="3600" dirty="0">
                <a:latin typeface="+mj-lt"/>
                <a:ea typeface="+mj-ea"/>
                <a:cs typeface="+mj-cs"/>
              </a:rPr>
              <a:t>Computational Methods for Processing and Analyzing Single-Cell Sequencing Data</a:t>
            </a:r>
            <a:endParaRPr lang="zh-CN" altLang="en-US" sz="36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75509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44D38-706F-460E-B7B8-D860FAD0C4D6}"/>
              </a:ext>
            </a:extLst>
          </p:cNvPr>
          <p:cNvSpPr>
            <a:spLocks noGrp="1"/>
          </p:cNvSpPr>
          <p:nvPr/>
        </p:nvSpPr>
        <p:spPr>
          <a:xfrm>
            <a:off x="19812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Processing pipeline</a:t>
            </a:r>
            <a:endParaRPr lang="zh-TW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7541C-18C6-42F6-964E-880543C3B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7284" y="671317"/>
            <a:ext cx="6837432" cy="579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C2E6599E-7375-4771-9B9A-27445AAB0880}"/>
              </a:ext>
            </a:extLst>
          </p:cNvPr>
          <p:cNvSpPr/>
          <p:nvPr/>
        </p:nvSpPr>
        <p:spPr>
          <a:xfrm>
            <a:off x="949187" y="6581001"/>
            <a:ext cx="891540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/>
              <a:t>Image credit: </a:t>
            </a:r>
            <a:r>
              <a:rPr lang="en-GB" altLang="zh-TW" sz="1200" dirty="0"/>
              <a:t>Stegle et al., </a:t>
            </a:r>
            <a:r>
              <a:rPr lang="en-GB" altLang="zh-TW" sz="1200" i="1" dirty="0"/>
              <a:t>Nature Reviews Genetics </a:t>
            </a:r>
            <a:r>
              <a:rPr lang="en-GB" altLang="zh-TW" sz="1200" dirty="0"/>
              <a:t>16(3):133-145, (2015)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2292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80DD-F44C-479E-BC97-B39BC7DC4F8D}"/>
              </a:ext>
            </a:extLst>
          </p:cNvPr>
          <p:cNvSpPr>
            <a:spLocks noGrp="1"/>
          </p:cNvSpPr>
          <p:nvPr/>
        </p:nvSpPr>
        <p:spPr>
          <a:xfrm>
            <a:off x="1981200" y="365918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Quantitative standards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F300-47F0-490A-BF62-1FB4F261BB26}"/>
              </a:ext>
            </a:extLst>
          </p:cNvPr>
          <p:cNvSpPr>
            <a:spLocks noGrp="1"/>
          </p:cNvSpPr>
          <p:nvPr/>
        </p:nvSpPr>
        <p:spPr>
          <a:xfrm>
            <a:off x="1295400" y="1610518"/>
            <a:ext cx="96012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Spike-ins: artificial RNAs/RNAs from another species with known quantity</a:t>
            </a:r>
          </a:p>
          <a:p>
            <a:pPr lvl="1"/>
            <a:r>
              <a:rPr lang="en-US" altLang="zh-TW" dirty="0"/>
              <a:t>External RNA Control Consortium (ERCC) set: 92 synthetic spikes based on bacterial sequences</a:t>
            </a:r>
          </a:p>
          <a:p>
            <a:r>
              <a:rPr lang="en-US" altLang="zh-TW" dirty="0"/>
              <a:t>Unique molecular identifiers (UMIs): short (6-10nt) DNA sequences for barcoding molecules of interest before amplification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8248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D555D-4588-4455-B0DD-D805B716264F}"/>
              </a:ext>
            </a:extLst>
          </p:cNvPr>
          <p:cNvSpPr>
            <a:spLocks noGrp="1"/>
          </p:cNvSpPr>
          <p:nvPr/>
        </p:nvSpPr>
        <p:spPr>
          <a:xfrm>
            <a:off x="1981200" y="365918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Quality control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EFB95-D56A-4268-A86D-C49642467C50}"/>
              </a:ext>
            </a:extLst>
          </p:cNvPr>
          <p:cNvSpPr>
            <a:spLocks noGrp="1"/>
          </p:cNvSpPr>
          <p:nvPr/>
        </p:nvSpPr>
        <p:spPr>
          <a:xfrm>
            <a:off x="1981200" y="1432718"/>
            <a:ext cx="82296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Standard steps for NGS/RNA-seq</a:t>
            </a:r>
          </a:p>
          <a:p>
            <a:pPr lvl="1"/>
            <a:r>
              <a:rPr lang="en-US" altLang="zh-TW" dirty="0"/>
              <a:t>Base quality</a:t>
            </a:r>
          </a:p>
          <a:p>
            <a:pPr lvl="1"/>
            <a:r>
              <a:rPr lang="en-US" altLang="zh-TW" dirty="0"/>
              <a:t>Nucleotide composition</a:t>
            </a:r>
          </a:p>
          <a:p>
            <a:pPr lvl="1"/>
            <a:r>
              <a:rPr lang="en-US" altLang="zh-TW" dirty="0"/>
              <a:t>k-mer counts</a:t>
            </a:r>
          </a:p>
          <a:p>
            <a:pPr lvl="1"/>
            <a:r>
              <a:rPr lang="en-US" altLang="zh-TW" dirty="0"/>
              <a:t>Read trimming</a:t>
            </a:r>
          </a:p>
          <a:p>
            <a:pPr lvl="1"/>
            <a:r>
              <a:rPr lang="en-US" altLang="zh-TW" dirty="0"/>
              <a:t>Read lengths</a:t>
            </a:r>
          </a:p>
          <a:p>
            <a:pPr lvl="1"/>
            <a:r>
              <a:rPr lang="en-US" altLang="zh-TW" dirty="0"/>
              <a:t>Alignment rate</a:t>
            </a:r>
          </a:p>
          <a:p>
            <a:pPr lvl="1"/>
            <a:r>
              <a:rPr lang="en-US" altLang="zh-TW" dirty="0"/>
              <a:t>Duplication rate</a:t>
            </a:r>
          </a:p>
          <a:p>
            <a:pPr lvl="1"/>
            <a:r>
              <a:rPr lang="en-US" altLang="zh-TW" dirty="0"/>
              <a:t>Contamination</a:t>
            </a:r>
          </a:p>
          <a:p>
            <a:pPr lvl="1"/>
            <a:r>
              <a:rPr lang="en-US" altLang="zh-TW" dirty="0"/>
              <a:t>Sample mix-up</a:t>
            </a:r>
          </a:p>
          <a:p>
            <a:pPr lvl="1"/>
            <a:r>
              <a:rPr lang="en-US" altLang="zh-TW" dirty="0"/>
              <a:t>Batch effects</a:t>
            </a:r>
          </a:p>
          <a:p>
            <a:pPr lvl="1"/>
            <a:r>
              <a:rPr lang="en-US" altLang="zh-TW" dirty="0"/>
              <a:t>Reproducibility based on replicates</a:t>
            </a:r>
          </a:p>
          <a:p>
            <a:pPr lvl="1"/>
            <a:r>
              <a:rPr lang="en-US" altLang="zh-TW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33998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3FA54BF-E8AD-4AE3-9B0E-36DB6E0D3F12}"/>
              </a:ext>
            </a:extLst>
          </p:cNvPr>
          <p:cNvSpPr txBox="1"/>
          <p:nvPr/>
        </p:nvSpPr>
        <p:spPr>
          <a:xfrm>
            <a:off x="1151188" y="1441985"/>
            <a:ext cx="9730451" cy="39740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2000"/>
              </a:lnSpc>
            </a:pPr>
            <a:r>
              <a:rPr lang="en-US" altLang="zh-CN" dirty="0">
                <a:latin typeface="Century Gothic" panose="020B0502020202020204" pitchFamily="34" charset="0"/>
                <a:ea typeface="宋体" panose="02010600030101010101" pitchFamily="2" charset="-122"/>
              </a:rPr>
              <a:t>Background </a:t>
            </a:r>
          </a:p>
          <a:p>
            <a:pPr>
              <a:lnSpc>
                <a:spcPct val="122000"/>
              </a:lnSpc>
            </a:pPr>
            <a:r>
              <a:rPr lang="en-US" altLang="zh-CN" dirty="0">
                <a:latin typeface="Century Gothic" panose="020B0502020202020204" pitchFamily="34" charset="0"/>
                <a:ea typeface="宋体" panose="02010600030101010101" pitchFamily="2" charset="-122"/>
              </a:rPr>
              <a:t>Aim &amp; Objectives</a:t>
            </a:r>
          </a:p>
          <a:p>
            <a:pPr>
              <a:lnSpc>
                <a:spcPct val="122000"/>
              </a:lnSpc>
            </a:pPr>
            <a:r>
              <a:rPr lang="en-US" altLang="zh-CN" dirty="0">
                <a:latin typeface="Century Gothic" panose="020B0502020202020204" pitchFamily="34" charset="0"/>
                <a:ea typeface="宋体" panose="02010600030101010101" pitchFamily="2" charset="-122"/>
              </a:rPr>
              <a:t>Progress</a:t>
            </a:r>
          </a:p>
          <a:p>
            <a:pPr>
              <a:lnSpc>
                <a:spcPct val="122000"/>
              </a:lnSpc>
            </a:pPr>
            <a:r>
              <a:rPr lang="en-US" altLang="zh-CN" dirty="0">
                <a:latin typeface="Century Gothic" panose="020B0502020202020204" pitchFamily="34" charset="0"/>
                <a:ea typeface="宋体" panose="02010600030101010101" pitchFamily="2" charset="-122"/>
              </a:rPr>
              <a:t>Conclusion</a:t>
            </a:r>
          </a:p>
          <a:p>
            <a:pPr>
              <a:lnSpc>
                <a:spcPct val="122000"/>
              </a:lnSpc>
            </a:pPr>
            <a:r>
              <a:rPr lang="en-US" altLang="zh-CN" dirty="0">
                <a:latin typeface="Century Gothic" panose="020B0502020202020204" pitchFamily="34" charset="0"/>
                <a:ea typeface="宋体" panose="02010600030101010101" pitchFamily="2" charset="-122"/>
              </a:rPr>
              <a:t>Future work</a:t>
            </a:r>
          </a:p>
          <a:p>
            <a:pPr>
              <a:lnSpc>
                <a:spcPct val="122000"/>
              </a:lnSpc>
            </a:pPr>
            <a:r>
              <a:rPr lang="en-US" altLang="zh-CN" dirty="0">
                <a:latin typeface="Century Gothic" panose="020B0502020202020204" pitchFamily="34" charset="0"/>
                <a:ea typeface="宋体" panose="02010600030101010101" pitchFamily="2" charset="-122"/>
              </a:rPr>
              <a:t>Publication</a:t>
            </a:r>
          </a:p>
        </p:txBody>
      </p:sp>
    </p:spTree>
    <p:extLst>
      <p:ext uri="{BB962C8B-B14F-4D97-AF65-F5344CB8AC3E}">
        <p14:creationId xmlns:p14="http://schemas.microsoft.com/office/powerpoint/2010/main" val="466181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AC4BF-53D1-4936-A88C-080DC474DE7E}"/>
              </a:ext>
            </a:extLst>
          </p:cNvPr>
          <p:cNvSpPr>
            <a:spLocks noGrp="1"/>
          </p:cNvSpPr>
          <p:nvPr/>
        </p:nvSpPr>
        <p:spPr>
          <a:xfrm>
            <a:off x="1981200" y="365918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Quality control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C6B08-0CFC-4DB2-99E4-5CAA1F0BBF1C}"/>
              </a:ext>
            </a:extLst>
          </p:cNvPr>
          <p:cNvSpPr>
            <a:spLocks noGrp="1"/>
          </p:cNvSpPr>
          <p:nvPr/>
        </p:nvSpPr>
        <p:spPr>
          <a:xfrm>
            <a:off x="1778000" y="1432719"/>
            <a:ext cx="93853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Comparing with quantitative standards for evaluating biases</a:t>
            </a:r>
          </a:p>
          <a:p>
            <a:pPr lvl="1"/>
            <a:r>
              <a:rPr lang="en-US" altLang="zh-TW" dirty="0"/>
              <a:t>Amplification bias</a:t>
            </a:r>
          </a:p>
          <a:p>
            <a:pPr lvl="1"/>
            <a:r>
              <a:rPr lang="en-US" altLang="zh-TW" dirty="0"/>
              <a:t>3’ bias</a:t>
            </a:r>
          </a:p>
          <a:p>
            <a:pPr lvl="1"/>
            <a:r>
              <a:rPr lang="en-US" altLang="zh-TW" dirty="0"/>
              <a:t>RNA degradation</a:t>
            </a:r>
          </a:p>
          <a:p>
            <a:r>
              <a:rPr lang="en-US" altLang="zh-TW" dirty="0"/>
              <a:t>Checking the total number of aligned reads and proportion of spike-in reads</a:t>
            </a:r>
            <a:endParaRPr lang="zh-TW" altLang="en-US" dirty="0"/>
          </a:p>
          <a:p>
            <a:r>
              <a:rPr lang="en-US" altLang="zh-TW" dirty="0"/>
              <a:t>Checking similarity among single cells</a:t>
            </a:r>
          </a:p>
          <a:p>
            <a:pPr lvl="1"/>
            <a:r>
              <a:rPr lang="en-US" altLang="zh-TW" dirty="0"/>
              <a:t>Looking for outliers</a:t>
            </a:r>
          </a:p>
          <a:p>
            <a:r>
              <a:rPr lang="en-US" altLang="zh-TW" dirty="0"/>
              <a:t>Comparing with bulk sequencing results</a:t>
            </a:r>
          </a:p>
        </p:txBody>
      </p:sp>
    </p:spTree>
    <p:extLst>
      <p:ext uri="{BB962C8B-B14F-4D97-AF65-F5344CB8AC3E}">
        <p14:creationId xmlns:p14="http://schemas.microsoft.com/office/powerpoint/2010/main" val="1776371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D50E7-0910-431C-BF16-FE9A3FA11840}"/>
              </a:ext>
            </a:extLst>
          </p:cNvPr>
          <p:cNvSpPr>
            <a:spLocks noGrp="1"/>
          </p:cNvSpPr>
          <p:nvPr/>
        </p:nvSpPr>
        <p:spPr>
          <a:xfrm>
            <a:off x="1981200" y="365918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Quantification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47C70-BBEE-455B-94CA-3D97A261441D}"/>
              </a:ext>
            </a:extLst>
          </p:cNvPr>
          <p:cNvSpPr>
            <a:spLocks noGrp="1"/>
          </p:cNvSpPr>
          <p:nvPr/>
        </p:nvSpPr>
        <p:spPr>
          <a:xfrm>
            <a:off x="1981200" y="1341436"/>
            <a:ext cx="93853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Quantification measures such as RPKM and FPKM do not work well for scRNA-seq due to:</a:t>
            </a:r>
          </a:p>
          <a:p>
            <a:pPr lvl="1"/>
            <a:r>
              <a:rPr lang="en-US" altLang="zh-TW" dirty="0"/>
              <a:t>Low read counts, large sampling error</a:t>
            </a:r>
          </a:p>
          <a:p>
            <a:pPr lvl="2"/>
            <a:r>
              <a:rPr lang="en-US" altLang="zh-TW" dirty="0"/>
              <a:t>Dropouts</a:t>
            </a:r>
          </a:p>
          <a:p>
            <a:pPr lvl="1"/>
            <a:r>
              <a:rPr lang="en-US" altLang="zh-TW" dirty="0"/>
              <a:t>Different cell sizes/transcript levels in different cells</a:t>
            </a:r>
          </a:p>
          <a:p>
            <a:pPr lvl="1"/>
            <a:r>
              <a:rPr lang="en-US" altLang="zh-TW" dirty="0"/>
              <a:t>Additional types of bias</a:t>
            </a:r>
          </a:p>
          <a:p>
            <a:pPr lvl="2"/>
            <a:r>
              <a:rPr lang="en-US" altLang="zh-TW" dirty="0"/>
              <a:t>3’ bias makes normalization by transcript length not appropriate</a:t>
            </a:r>
          </a:p>
          <a:p>
            <a:r>
              <a:rPr lang="en-US" altLang="zh-TW" dirty="0"/>
              <a:t>More common to use a certain form of normalized absolute count</a:t>
            </a:r>
          </a:p>
        </p:txBody>
      </p:sp>
    </p:spTree>
    <p:extLst>
      <p:ext uri="{BB962C8B-B14F-4D97-AF65-F5344CB8AC3E}">
        <p14:creationId xmlns:p14="http://schemas.microsoft.com/office/powerpoint/2010/main" val="3052914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6D569-12A8-4DA0-A364-85D4F317FE5F}"/>
              </a:ext>
            </a:extLst>
          </p:cNvPr>
          <p:cNvSpPr>
            <a:spLocks noGrp="1"/>
          </p:cNvSpPr>
          <p:nvPr/>
        </p:nvSpPr>
        <p:spPr>
          <a:xfrm>
            <a:off x="1981200" y="365918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Normalization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2578E-581B-484E-9F6F-C455EC52032D}"/>
              </a:ext>
            </a:extLst>
          </p:cNvPr>
          <p:cNvSpPr>
            <a:spLocks noGrp="1"/>
          </p:cNvSpPr>
          <p:nvPr/>
        </p:nvSpPr>
        <p:spPr>
          <a:xfrm>
            <a:off x="1676400" y="1280318"/>
            <a:ext cx="88392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Strategies:</a:t>
            </a:r>
          </a:p>
          <a:p>
            <a:pPr lvl="1"/>
            <a:r>
              <a:rPr lang="en-US" altLang="zh-TW" dirty="0"/>
              <a:t>Fraction of reads mapped to endogenous RNA: normalization across samples</a:t>
            </a:r>
          </a:p>
          <a:p>
            <a:pPr lvl="2"/>
            <a:r>
              <a:rPr lang="en-US" altLang="zh-TW" dirty="0"/>
              <a:t>Size factor for spike-ins: adjusting for sequencing depth</a:t>
            </a:r>
          </a:p>
          <a:p>
            <a:pPr lvl="2"/>
            <a:r>
              <a:rPr lang="en-US" altLang="zh-TW" dirty="0"/>
              <a:t>Size factor for endogenous RNAs: adjusting for cell size</a:t>
            </a:r>
          </a:p>
          <a:p>
            <a:pPr lvl="1"/>
            <a:r>
              <a:rPr lang="en-US" altLang="zh-TW" dirty="0"/>
              <a:t>Number of distinct UMIs for each gene: unaffected by amplification bias</a:t>
            </a:r>
          </a:p>
          <a:p>
            <a:pPr lvl="2"/>
            <a:r>
              <a:rPr lang="en-US" altLang="zh-TW" dirty="0"/>
              <a:t>Further adjusting based on spike-ins</a:t>
            </a:r>
          </a:p>
          <a:p>
            <a:pPr lvl="1"/>
            <a:r>
              <a:rPr lang="en-US" altLang="zh-TW" dirty="0"/>
              <a:t>Normalization across genes</a:t>
            </a:r>
          </a:p>
          <a:p>
            <a:pPr lvl="2"/>
            <a:r>
              <a:rPr lang="en-US" altLang="zh-TW" dirty="0"/>
              <a:t>If the focus is relative expression levels among cells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0555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A43D-0109-43C4-BC20-415003157A72}"/>
              </a:ext>
            </a:extLst>
          </p:cNvPr>
          <p:cNvSpPr>
            <a:spLocks noGrp="1"/>
          </p:cNvSpPr>
          <p:nvPr/>
        </p:nvSpPr>
        <p:spPr>
          <a:xfrm>
            <a:off x="1981200" y="393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Normalization</a:t>
            </a:r>
            <a:endParaRPr lang="zh-TW" altLang="en-US" dirty="0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E75D55A1-B2BD-47E7-9791-D96108E4F309}"/>
              </a:ext>
            </a:extLst>
          </p:cNvPr>
          <p:cNvSpPr/>
          <p:nvPr/>
        </p:nvSpPr>
        <p:spPr>
          <a:xfrm>
            <a:off x="1638300" y="6541701"/>
            <a:ext cx="891540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/>
              <a:t>Image credit: </a:t>
            </a:r>
            <a:r>
              <a:rPr lang="en-GB" altLang="zh-TW" sz="1200" dirty="0"/>
              <a:t>Stegle et al., </a:t>
            </a:r>
            <a:r>
              <a:rPr lang="en-GB" altLang="zh-TW" sz="1200" i="1" dirty="0"/>
              <a:t>Nature Reviews Genetics </a:t>
            </a:r>
            <a:r>
              <a:rPr lang="en-GB" altLang="zh-TW" sz="1200" dirty="0"/>
              <a:t>16(3):133-145, (2015)</a:t>
            </a:r>
            <a:endParaRPr lang="zh-TW" alt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70ED62-B410-4A84-B6AC-591A9FB84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64868" y="964721"/>
            <a:ext cx="5036231" cy="5626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73808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B702F-31A0-4CFA-96F6-588678CD2A03}"/>
              </a:ext>
            </a:extLst>
          </p:cNvPr>
          <p:cNvSpPr>
            <a:spLocks noGrp="1"/>
          </p:cNvSpPr>
          <p:nvPr/>
        </p:nvSpPr>
        <p:spPr>
          <a:xfrm>
            <a:off x="22606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Confounding factors</a:t>
            </a:r>
            <a:endParaRPr lang="zh-TW" altLang="en-US" dirty="0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1845D47A-C1B8-4957-897C-A4C8209EC7BA}"/>
              </a:ext>
            </a:extLst>
          </p:cNvPr>
          <p:cNvSpPr/>
          <p:nvPr/>
        </p:nvSpPr>
        <p:spPr>
          <a:xfrm>
            <a:off x="533400" y="6501071"/>
            <a:ext cx="891540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/>
              <a:t>Image credit: </a:t>
            </a:r>
            <a:r>
              <a:rPr lang="en-GB" altLang="zh-TW" sz="1200" dirty="0"/>
              <a:t>Stegle et al., </a:t>
            </a:r>
            <a:r>
              <a:rPr lang="en-GB" altLang="zh-TW" sz="1200" i="1" dirty="0"/>
              <a:t>Nature Reviews Genetics </a:t>
            </a:r>
            <a:r>
              <a:rPr lang="en-GB" altLang="zh-TW" sz="1200" dirty="0"/>
              <a:t>16(3):133-145, (2015)</a:t>
            </a:r>
            <a:endParaRPr lang="zh-TW" alt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686538-E2A1-4BD4-8538-C98B901F8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b="45466"/>
          <a:stretch>
            <a:fillRect/>
          </a:stretch>
        </p:blipFill>
        <p:spPr bwMode="auto">
          <a:xfrm>
            <a:off x="1231898" y="809025"/>
            <a:ext cx="4756555" cy="5586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F8BC62D-7D20-4851-A5C1-05119D52E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t="50933"/>
          <a:stretch>
            <a:fillRect/>
          </a:stretch>
        </p:blipFill>
        <p:spPr bwMode="auto">
          <a:xfrm>
            <a:off x="6203548" y="1125150"/>
            <a:ext cx="4887672" cy="5165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4683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DF720-E971-45EC-97D2-3E30346F472B}"/>
              </a:ext>
            </a:extLst>
          </p:cNvPr>
          <p:cNvSpPr>
            <a:spLocks noGrp="1"/>
          </p:cNvSpPr>
          <p:nvPr/>
        </p:nvSpPr>
        <p:spPr>
          <a:xfrm>
            <a:off x="1981200" y="32543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Dimension reduction and clustering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FFD56-9E0E-443D-BDE2-814F018A1A64}"/>
              </a:ext>
            </a:extLst>
          </p:cNvPr>
          <p:cNvSpPr>
            <a:spLocks noGrp="1"/>
          </p:cNvSpPr>
          <p:nvPr/>
        </p:nvSpPr>
        <p:spPr>
          <a:xfrm>
            <a:off x="1651000" y="1432719"/>
            <a:ext cx="88900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t-Distributed Stochastic Neighbor Embedding (t-SNE)</a:t>
            </a:r>
          </a:p>
          <a:p>
            <a:pPr lvl="1"/>
            <a:r>
              <a:rPr lang="en-US" altLang="zh-TW" dirty="0"/>
              <a:t>Minimizing the KL-divergence between cell-cell similarity in the original space and the reduced (usually 2D) space</a:t>
            </a:r>
          </a:p>
          <a:p>
            <a:pPr lvl="1"/>
            <a:r>
              <a:rPr lang="en-US" altLang="zh-TW" dirty="0"/>
              <a:t>Similarity between two cells in the original space: modeled by Gaussian distribution</a:t>
            </a:r>
          </a:p>
          <a:p>
            <a:pPr lvl="1"/>
            <a:r>
              <a:rPr lang="en-US" altLang="zh-TW" dirty="0"/>
              <a:t>Similarity between two cells in the reduced space: modeled by a Student-t distribution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1496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455F4-72F7-4E9F-9864-448FF519C398}"/>
              </a:ext>
            </a:extLst>
          </p:cNvPr>
          <p:cNvSpPr>
            <a:spLocks noGrp="1"/>
          </p:cNvSpPr>
          <p:nvPr/>
        </p:nvSpPr>
        <p:spPr>
          <a:xfrm>
            <a:off x="2130362" y="0"/>
            <a:ext cx="8178800" cy="822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t-SNE example</a:t>
            </a:r>
            <a:endParaRPr lang="zh-TW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EA6E62-D440-418C-BA12-05C4EE884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2869" y="837647"/>
            <a:ext cx="5343462" cy="5573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CEE2BB29-C182-4276-943C-5D868C020358}"/>
              </a:ext>
            </a:extLst>
          </p:cNvPr>
          <p:cNvSpPr/>
          <p:nvPr/>
        </p:nvSpPr>
        <p:spPr>
          <a:xfrm>
            <a:off x="1333500" y="6550800"/>
            <a:ext cx="891540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/>
              <a:t>Image credit: </a:t>
            </a:r>
            <a:r>
              <a:rPr lang="en-GB" altLang="zh-TW" sz="1200" dirty="0"/>
              <a:t>Lake et al., </a:t>
            </a:r>
            <a:r>
              <a:rPr lang="en-GB" altLang="zh-TW" sz="1200" i="1" dirty="0"/>
              <a:t>Nature Biotechnology</a:t>
            </a:r>
            <a:r>
              <a:rPr lang="en-GB" altLang="zh-TW" sz="1200" dirty="0"/>
              <a:t> 36(1):70-80, (2018)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73190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32D5-2891-432F-B5F0-8FACC9FCA8F6}"/>
              </a:ext>
            </a:extLst>
          </p:cNvPr>
          <p:cNvSpPr>
            <a:spLocks noGrp="1"/>
          </p:cNvSpPr>
          <p:nvPr/>
        </p:nvSpPr>
        <p:spPr>
          <a:xfrm>
            <a:off x="1892300" y="2806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Comparing with other methods</a:t>
            </a:r>
            <a:endParaRPr lang="zh-TW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ED0D8-DFCE-4C87-BD34-7D46D8A1C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t="16568"/>
          <a:stretch>
            <a:fillRect/>
          </a:stretch>
        </p:blipFill>
        <p:spPr bwMode="auto">
          <a:xfrm>
            <a:off x="2309386" y="1420128"/>
            <a:ext cx="7649428" cy="4793644"/>
          </a:xfrm>
          <a:prstGeom prst="rect">
            <a:avLst/>
          </a:prstGeom>
          <a:noFill/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D4DE6D59-25A6-4726-9B02-1E87A55BCB07}"/>
              </a:ext>
            </a:extLst>
          </p:cNvPr>
          <p:cNvSpPr/>
          <p:nvPr/>
        </p:nvSpPr>
        <p:spPr>
          <a:xfrm>
            <a:off x="1206500" y="6438900"/>
            <a:ext cx="891540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/>
              <a:t>Image source: </a:t>
            </a:r>
            <a:r>
              <a:rPr lang="en-GB" altLang="zh-TW" sz="1200" dirty="0"/>
              <a:t>http://satijalab.org/seurat/get_started_v1_2.html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69603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30FE4-94FD-4B10-B491-DE63C5F5043B}"/>
              </a:ext>
            </a:extLst>
          </p:cNvPr>
          <p:cNvSpPr>
            <a:spLocks noGrp="1"/>
          </p:cNvSpPr>
          <p:nvPr/>
        </p:nvSpPr>
        <p:spPr>
          <a:xfrm>
            <a:off x="1816100" y="47615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Hierarchical clustering</a:t>
            </a:r>
            <a:endParaRPr lang="zh-TW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B18BF-51C2-43BC-BF36-88D1BA703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21735" y="898515"/>
            <a:ext cx="4418330" cy="5682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75D9E1D4-602A-45C2-B02A-EB8A6EE86403}"/>
              </a:ext>
            </a:extLst>
          </p:cNvPr>
          <p:cNvSpPr/>
          <p:nvPr/>
        </p:nvSpPr>
        <p:spPr>
          <a:xfrm>
            <a:off x="1079500" y="6581001"/>
            <a:ext cx="891540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/>
              <a:t>Image credit: </a:t>
            </a:r>
            <a:r>
              <a:rPr lang="en-GB" altLang="zh-TW" sz="1200" dirty="0"/>
              <a:t>Navin et al., </a:t>
            </a:r>
            <a:r>
              <a:rPr lang="en-GB" altLang="zh-TW" sz="1200" i="1" dirty="0"/>
              <a:t>Nature</a:t>
            </a:r>
            <a:r>
              <a:rPr lang="en-GB" altLang="zh-TW" sz="1200" dirty="0"/>
              <a:t> 472(7341):90-94, (2011)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07507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315C6-AF9A-441A-BCE0-E197E3EEC014}"/>
              </a:ext>
            </a:extLst>
          </p:cNvPr>
          <p:cNvSpPr>
            <a:spLocks noGrp="1"/>
          </p:cNvSpPr>
          <p:nvPr/>
        </p:nvSpPr>
        <p:spPr>
          <a:xfrm>
            <a:off x="1981200" y="365918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Consensus clustering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4C585-53F8-4371-91B7-A3701138154B}"/>
              </a:ext>
            </a:extLst>
          </p:cNvPr>
          <p:cNvSpPr>
            <a:spLocks noGrp="1"/>
          </p:cNvSpPr>
          <p:nvPr/>
        </p:nvSpPr>
        <p:spPr>
          <a:xfrm>
            <a:off x="1816100" y="1417637"/>
            <a:ext cx="93599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Some clustering methods are not very robust and could produce very different clusters with different:</a:t>
            </a:r>
          </a:p>
          <a:p>
            <a:pPr lvl="1"/>
            <a:r>
              <a:rPr lang="en-US" altLang="zh-TW" dirty="0"/>
              <a:t>Parameter values</a:t>
            </a:r>
          </a:p>
          <a:p>
            <a:pPr lvl="1"/>
            <a:r>
              <a:rPr lang="en-US" altLang="zh-TW" dirty="0"/>
              <a:t>Initializations</a:t>
            </a:r>
          </a:p>
          <a:p>
            <a:pPr lvl="1"/>
            <a:r>
              <a:rPr lang="en-US" altLang="zh-TW" dirty="0"/>
              <a:t>Sampling of data points</a:t>
            </a:r>
          </a:p>
          <a:p>
            <a:pPr lvl="1"/>
            <a:r>
              <a:rPr lang="en-US" altLang="zh-TW" dirty="0"/>
              <a:t>Randomness of the clustering procedure</a:t>
            </a:r>
          </a:p>
          <a:p>
            <a:r>
              <a:rPr lang="en-US" altLang="zh-TW" dirty="0"/>
              <a:t>One way to deal with it is to repeat with many settings in parallel and combine the results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7331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43EB50-13E7-4112-8950-03B86C6234BC}"/>
              </a:ext>
            </a:extLst>
          </p:cNvPr>
          <p:cNvSpPr txBox="1"/>
          <p:nvPr/>
        </p:nvSpPr>
        <p:spPr>
          <a:xfrm>
            <a:off x="673100" y="4789557"/>
            <a:ext cx="3759200" cy="769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2000"/>
              </a:lnSpc>
            </a:pPr>
            <a:r>
              <a:rPr lang="en-US" altLang="zh-CN" sz="4000" dirty="0">
                <a:latin typeface="Century Gothic" panose="020B0502020202020204" pitchFamily="34" charset="0"/>
                <a:ea typeface="宋体" panose="02010600030101010101" pitchFamily="2" charset="-122"/>
              </a:rPr>
              <a:t>Background </a:t>
            </a:r>
          </a:p>
        </p:txBody>
      </p:sp>
    </p:spTree>
    <p:extLst>
      <p:ext uri="{BB962C8B-B14F-4D97-AF65-F5344CB8AC3E}">
        <p14:creationId xmlns:p14="http://schemas.microsoft.com/office/powerpoint/2010/main" val="1299309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F3E51-A0C5-4D21-B066-E36A6B95D36A}"/>
              </a:ext>
            </a:extLst>
          </p:cNvPr>
          <p:cNvSpPr>
            <a:spLocks noGrp="1"/>
          </p:cNvSpPr>
          <p:nvPr/>
        </p:nvSpPr>
        <p:spPr>
          <a:xfrm>
            <a:off x="2019300" y="2806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Consensus clustering</a:t>
            </a:r>
            <a:endParaRPr lang="zh-TW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B0C328F-9CE3-40BF-A42E-F12230F45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" y="1440110"/>
            <a:ext cx="11772900" cy="4173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6F6EABB8-161E-4450-BF92-359CC90699FB}"/>
              </a:ext>
            </a:extLst>
          </p:cNvPr>
          <p:cNvSpPr/>
          <p:nvPr/>
        </p:nvSpPr>
        <p:spPr>
          <a:xfrm>
            <a:off x="419100" y="5858510"/>
            <a:ext cx="891540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/>
              <a:t>Image credit: </a:t>
            </a:r>
            <a:r>
              <a:rPr lang="en-GB" altLang="zh-TW" sz="1200" dirty="0"/>
              <a:t>Kiselev et al., </a:t>
            </a:r>
            <a:r>
              <a:rPr lang="en-GB" altLang="zh-TW" sz="1200" i="1" dirty="0"/>
              <a:t>Nature Methods</a:t>
            </a:r>
            <a:r>
              <a:rPr lang="en-GB" altLang="zh-TW" sz="1200" dirty="0"/>
              <a:t> 14(5):483-486, (2017)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87687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D16ED-1FBE-4209-845A-6F19A6725252}"/>
              </a:ext>
            </a:extLst>
          </p:cNvPr>
          <p:cNvSpPr>
            <a:spLocks noGrp="1"/>
          </p:cNvSpPr>
          <p:nvPr/>
        </p:nvSpPr>
        <p:spPr>
          <a:xfrm>
            <a:off x="1867694" y="16411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/>
              <a:t>Mapping cell types/clusters across time</a:t>
            </a:r>
            <a:endParaRPr lang="zh-TW" alt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5CE678-25CF-48F4-A68E-4A1722BA6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8788" y="930811"/>
            <a:ext cx="4334424" cy="5508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5CF9AB21-E72D-46BB-89FF-2F27BA281F4E}"/>
              </a:ext>
            </a:extLst>
          </p:cNvPr>
          <p:cNvSpPr/>
          <p:nvPr/>
        </p:nvSpPr>
        <p:spPr>
          <a:xfrm>
            <a:off x="584200" y="6438900"/>
            <a:ext cx="891540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/>
              <a:t>Image credit: </a:t>
            </a:r>
            <a:r>
              <a:rPr lang="en-GB" altLang="zh-TW" sz="1200" dirty="0"/>
              <a:t>Wang et al., </a:t>
            </a:r>
            <a:r>
              <a:rPr lang="en-GB" altLang="zh-TW" sz="1200" i="1" dirty="0"/>
              <a:t>Genome Research </a:t>
            </a:r>
            <a:r>
              <a:rPr lang="en-GB" altLang="zh-TW" sz="1200" dirty="0"/>
              <a:t>27(11):1783-1794, (2017)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16139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2E8B0-FBB5-4F47-95CF-2733920BB2B3}"/>
              </a:ext>
            </a:extLst>
          </p:cNvPr>
          <p:cNvSpPr>
            <a:spLocks noGrp="1"/>
          </p:cNvSpPr>
          <p:nvPr/>
        </p:nvSpPr>
        <p:spPr>
          <a:xfrm>
            <a:off x="2209800" y="49804"/>
            <a:ext cx="8039100" cy="631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Pseudo-time trajectories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32F3D-8DD2-4BEF-8F7E-422ED74EFC58}"/>
              </a:ext>
            </a:extLst>
          </p:cNvPr>
          <p:cNvSpPr>
            <a:spLocks noGrp="1"/>
          </p:cNvSpPr>
          <p:nvPr/>
        </p:nvSpPr>
        <p:spPr>
          <a:xfrm>
            <a:off x="571500" y="681627"/>
            <a:ext cx="95631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dirty="0"/>
              <a:t>Ordering of cells (e.g., by polygonal reconstruction)</a:t>
            </a:r>
            <a:endParaRPr lang="zh-TW" altLang="en-US" sz="2800" dirty="0"/>
          </a:p>
        </p:txBody>
      </p:sp>
      <p:pic>
        <p:nvPicPr>
          <p:cNvPr id="4" name="Picture 2" descr="Figure 2">
            <a:extLst>
              <a:ext uri="{FF2B5EF4-FFF2-40B4-BE49-F238E27FC236}">
                <a16:creationId xmlns:a16="http://schemas.microsoft.com/office/drawing/2014/main" id="{F46FA7C7-A636-4E66-BA77-2D1F5859D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1650" y="1211537"/>
            <a:ext cx="6965950" cy="5333541"/>
          </a:xfrm>
          <a:prstGeom prst="rect">
            <a:avLst/>
          </a:prstGeom>
          <a:noFill/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A2613670-5945-4B32-8308-17BB02399653}"/>
              </a:ext>
            </a:extLst>
          </p:cNvPr>
          <p:cNvSpPr/>
          <p:nvPr/>
        </p:nvSpPr>
        <p:spPr>
          <a:xfrm>
            <a:off x="635000" y="6531197"/>
            <a:ext cx="891540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/>
              <a:t>Image credit: </a:t>
            </a:r>
            <a:r>
              <a:rPr lang="en-GB" altLang="zh-TW" sz="1200" dirty="0"/>
              <a:t>Trapnell et al., </a:t>
            </a:r>
            <a:r>
              <a:rPr lang="en-GB" altLang="zh-TW" sz="1200" i="1" dirty="0"/>
              <a:t>Nature Biotechnology</a:t>
            </a:r>
            <a:r>
              <a:rPr lang="en-GB" altLang="zh-TW" sz="1200" dirty="0"/>
              <a:t> 32(4):381-386, (2014)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54710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04752-44DF-477B-B541-801B4B0F104B}"/>
              </a:ext>
            </a:extLst>
          </p:cNvPr>
          <p:cNvSpPr>
            <a:spLocks noGrp="1"/>
          </p:cNvSpPr>
          <p:nvPr/>
        </p:nvSpPr>
        <p:spPr>
          <a:xfrm>
            <a:off x="20193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Pseudo-time trajectories</a:t>
            </a:r>
            <a:endParaRPr lang="zh-TW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ABED04-2AC0-4E74-9924-D852D9DA8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874797"/>
            <a:ext cx="5832475" cy="5702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986E400D-3C20-4AD7-91AF-14299BCABB79}"/>
              </a:ext>
            </a:extLst>
          </p:cNvPr>
          <p:cNvSpPr/>
          <p:nvPr/>
        </p:nvSpPr>
        <p:spPr>
          <a:xfrm>
            <a:off x="838200" y="6577399"/>
            <a:ext cx="891540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/>
              <a:t>Image credit: </a:t>
            </a:r>
            <a:r>
              <a:rPr lang="en-GB" altLang="zh-TW" sz="1200" dirty="0"/>
              <a:t>Kowalczyk et al., </a:t>
            </a:r>
            <a:r>
              <a:rPr lang="en-GB" altLang="zh-TW" sz="1200" i="1" dirty="0"/>
              <a:t>Genome Research</a:t>
            </a:r>
            <a:r>
              <a:rPr lang="en-GB" altLang="zh-TW" sz="1200" dirty="0"/>
              <a:t> 25(12):1860-1872, (2015)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06447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70A7D-14CA-4E15-965E-70564AA67E3A}"/>
              </a:ext>
            </a:extLst>
          </p:cNvPr>
          <p:cNvSpPr>
            <a:spLocks noGrp="1"/>
          </p:cNvSpPr>
          <p:nvPr/>
        </p:nvSpPr>
        <p:spPr>
          <a:xfrm>
            <a:off x="2001201" y="-24199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Spatial mapping of single cells</a:t>
            </a:r>
            <a:endParaRPr lang="zh-TW" altLang="en-US" dirty="0"/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A8F35B07-DF74-4110-B4B7-C2DAC5403B34}"/>
              </a:ext>
            </a:extLst>
          </p:cNvPr>
          <p:cNvSpPr>
            <a:spLocks noGrp="1"/>
          </p:cNvSpPr>
          <p:nvPr/>
        </p:nvSpPr>
        <p:spPr>
          <a:xfrm>
            <a:off x="1010601" y="890201"/>
            <a:ext cx="92202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vISH: virtual in situ hybridization</a:t>
            </a:r>
            <a:endParaRPr lang="zh-TW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EE1009D-D645-4301-BA16-F65EE0866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204" y="1496626"/>
            <a:ext cx="9947594" cy="4823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F0AAC53E-7A45-4EA1-BBCB-3A34AB1206AD}"/>
              </a:ext>
            </a:extLst>
          </p:cNvPr>
          <p:cNvSpPr/>
          <p:nvPr/>
        </p:nvSpPr>
        <p:spPr>
          <a:xfrm>
            <a:off x="1010601" y="6555989"/>
            <a:ext cx="891540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/>
              <a:t>Image credit: </a:t>
            </a:r>
            <a:r>
              <a:rPr lang="en-GB" altLang="zh-TW" sz="1200" dirty="0"/>
              <a:t>Karaiskos et al., </a:t>
            </a:r>
            <a:r>
              <a:rPr lang="en-GB" altLang="zh-TW" sz="1200" i="1" dirty="0"/>
              <a:t>Science</a:t>
            </a:r>
            <a:r>
              <a:rPr lang="en-GB" altLang="zh-TW" sz="1200" dirty="0"/>
              <a:t> 358(6360):194-199, (2017)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15617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7B0A3-9DA4-4D00-9BED-5BE3F3AC74E2}"/>
              </a:ext>
            </a:extLst>
          </p:cNvPr>
          <p:cNvSpPr>
            <a:spLocks noGrp="1"/>
          </p:cNvSpPr>
          <p:nvPr/>
        </p:nvSpPr>
        <p:spPr>
          <a:xfrm>
            <a:off x="1308100" y="327818"/>
            <a:ext cx="92329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Other analyses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29A79-91AD-44E8-9A65-48B0DA1F6D0A}"/>
              </a:ext>
            </a:extLst>
          </p:cNvPr>
          <p:cNvSpPr>
            <a:spLocks noGrp="1"/>
          </p:cNvSpPr>
          <p:nvPr/>
        </p:nvSpPr>
        <p:spPr>
          <a:xfrm>
            <a:off x="1308100" y="1394618"/>
            <a:ext cx="92329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Identifying differentially expressed genes</a:t>
            </a:r>
          </a:p>
          <a:p>
            <a:r>
              <a:rPr lang="en-US" altLang="zh-TW" dirty="0"/>
              <a:t>Identifying marker genes</a:t>
            </a:r>
          </a:p>
          <a:p>
            <a:r>
              <a:rPr lang="en-US" altLang="zh-TW" dirty="0"/>
              <a:t>Identifying outlier cells</a:t>
            </a:r>
          </a:p>
          <a:p>
            <a:r>
              <a:rPr lang="en-US" altLang="zh-TW" dirty="0"/>
              <a:t>Reconstructing regulatory networks</a:t>
            </a:r>
          </a:p>
          <a:p>
            <a:r>
              <a:rPr lang="en-US" altLang="zh-TW" dirty="0"/>
              <a:t>Studying kinetics of transcription</a:t>
            </a:r>
          </a:p>
          <a:p>
            <a:pPr lvl="1"/>
            <a:r>
              <a:rPr lang="en-US" altLang="zh-TW" dirty="0"/>
              <a:t>Burst size and burst frequency</a:t>
            </a:r>
          </a:p>
          <a:p>
            <a:r>
              <a:rPr lang="en-US" altLang="zh-TW" dirty="0"/>
              <a:t>Studying patterns of stochastic gene expression</a:t>
            </a:r>
          </a:p>
          <a:p>
            <a:r>
              <a:rPr lang="en-US" altLang="zh-TW" dirty="0"/>
              <a:t>Correlating with other levels of information</a:t>
            </a:r>
          </a:p>
          <a:p>
            <a:pPr lvl="1"/>
            <a:r>
              <a:rPr lang="en-US" altLang="zh-TW" dirty="0"/>
              <a:t>Genetic variations</a:t>
            </a:r>
          </a:p>
          <a:p>
            <a:pPr lvl="2"/>
            <a:r>
              <a:rPr lang="en-US" altLang="zh-TW" dirty="0"/>
              <a:t>Allele-specific expression</a:t>
            </a:r>
          </a:p>
          <a:p>
            <a:pPr lvl="1"/>
            <a:r>
              <a:rPr lang="en-US" altLang="zh-TW" dirty="0"/>
              <a:t>DNA accessibility</a:t>
            </a:r>
          </a:p>
          <a:p>
            <a:pPr lvl="1"/>
            <a:r>
              <a:rPr lang="en-US" altLang="zh-TW" dirty="0"/>
              <a:t>DNA methylation</a:t>
            </a:r>
          </a:p>
          <a:p>
            <a:pPr lvl="1"/>
            <a:r>
              <a:rPr lang="en-US" altLang="zh-TW" dirty="0"/>
              <a:t>...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1277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AB916-B8C3-4363-B510-CE8B74AC629D}"/>
              </a:ext>
            </a:extLst>
          </p:cNvPr>
          <p:cNvSpPr>
            <a:spLocks noGrp="1"/>
          </p:cNvSpPr>
          <p:nvPr/>
        </p:nvSpPr>
        <p:spPr>
          <a:xfrm>
            <a:off x="1041400" y="404018"/>
            <a:ext cx="93472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Validation of analysis results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63281-EC0A-4701-95B5-B06E70F973C4}"/>
              </a:ext>
            </a:extLst>
          </p:cNvPr>
          <p:cNvSpPr>
            <a:spLocks noGrp="1"/>
          </p:cNvSpPr>
          <p:nvPr/>
        </p:nvSpPr>
        <p:spPr>
          <a:xfrm>
            <a:off x="1041400" y="1470818"/>
            <a:ext cx="93472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Comparing with known cell type/stage-specific markers</a:t>
            </a:r>
          </a:p>
          <a:p>
            <a:pPr lvl="1"/>
            <a:r>
              <a:rPr lang="en-US" altLang="zh-TW" dirty="0"/>
              <a:t>Expression in bulk samples</a:t>
            </a:r>
          </a:p>
          <a:p>
            <a:pPr lvl="1"/>
            <a:r>
              <a:rPr lang="en-US" altLang="zh-TW" dirty="0"/>
              <a:t>FISH in individual cells</a:t>
            </a:r>
          </a:p>
          <a:p>
            <a:pPr lvl="1"/>
            <a:r>
              <a:rPr lang="en-US" altLang="zh-TW" dirty="0"/>
              <a:t>Time-lapse microscopy data</a:t>
            </a:r>
          </a:p>
          <a:p>
            <a:r>
              <a:rPr lang="en-US" altLang="zh-TW" dirty="0"/>
              <a:t>Within-cluster similarity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9028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B9139-6CA9-45A7-98D7-AE61C688F2B4}"/>
              </a:ext>
            </a:extLst>
          </p:cNvPr>
          <p:cNvSpPr>
            <a:spLocks noGrp="1"/>
          </p:cNvSpPr>
          <p:nvPr/>
        </p:nvSpPr>
        <p:spPr>
          <a:xfrm>
            <a:off x="1936750" y="251618"/>
            <a:ext cx="83185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Summary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91B0A-804A-473A-8836-E0B0090FC872}"/>
              </a:ext>
            </a:extLst>
          </p:cNvPr>
          <p:cNvSpPr>
            <a:spLocks noGrp="1"/>
          </p:cNvSpPr>
          <p:nvPr/>
        </p:nvSpPr>
        <p:spPr>
          <a:xfrm>
            <a:off x="1936750" y="1318418"/>
            <a:ext cx="83185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High-throughput single-cell sequencing</a:t>
            </a:r>
          </a:p>
          <a:p>
            <a:pPr lvl="1"/>
            <a:r>
              <a:rPr lang="en-US" altLang="zh-TW" dirty="0"/>
              <a:t>Main challenges</a:t>
            </a:r>
          </a:p>
          <a:p>
            <a:pPr lvl="2"/>
            <a:r>
              <a:rPr lang="en-US" altLang="zh-TW" dirty="0"/>
              <a:t>Single cell isolation</a:t>
            </a:r>
          </a:p>
          <a:p>
            <a:pPr lvl="2"/>
            <a:r>
              <a:rPr lang="en-US" altLang="zh-TW" dirty="0"/>
              <a:t>Amplification</a:t>
            </a:r>
          </a:p>
          <a:p>
            <a:pPr lvl="2"/>
            <a:r>
              <a:rPr lang="en-US" altLang="zh-TW" dirty="0"/>
              <a:t>Processing</a:t>
            </a:r>
          </a:p>
          <a:p>
            <a:pPr lvl="1"/>
            <a:r>
              <a:rPr lang="en-US" altLang="zh-TW" dirty="0"/>
              <a:t>Types</a:t>
            </a:r>
          </a:p>
          <a:p>
            <a:pPr lvl="2"/>
            <a:r>
              <a:rPr lang="en-US" altLang="zh-TW" dirty="0"/>
              <a:t>Single-cell RNA-sequencing</a:t>
            </a:r>
          </a:p>
          <a:p>
            <a:r>
              <a:rPr lang="en-US" altLang="zh-TW" dirty="0"/>
              <a:t>Quality check, error correction, bias removal</a:t>
            </a:r>
          </a:p>
          <a:p>
            <a:r>
              <a:rPr lang="en-US" altLang="zh-TW" dirty="0"/>
              <a:t>Downstream analysis</a:t>
            </a:r>
          </a:p>
        </p:txBody>
      </p:sp>
    </p:spTree>
    <p:extLst>
      <p:ext uri="{BB962C8B-B14F-4D97-AF65-F5344CB8AC3E}">
        <p14:creationId xmlns:p14="http://schemas.microsoft.com/office/powerpoint/2010/main" val="911700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43EB50-13E7-4112-8950-03B86C6234BC}"/>
              </a:ext>
            </a:extLst>
          </p:cNvPr>
          <p:cNvSpPr txBox="1"/>
          <p:nvPr/>
        </p:nvSpPr>
        <p:spPr>
          <a:xfrm>
            <a:off x="584200" y="4891157"/>
            <a:ext cx="5918200" cy="769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2000"/>
              </a:lnSpc>
            </a:pPr>
            <a:r>
              <a:rPr lang="en-US" altLang="zh-CN" sz="4000" dirty="0">
                <a:latin typeface="Century Gothic" panose="020B0502020202020204" pitchFamily="34" charset="0"/>
                <a:ea typeface="宋体" panose="02010600030101010101" pitchFamily="2" charset="-122"/>
              </a:rPr>
              <a:t>Aim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362584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1749667-6D19-4A20-AFFE-E892CA0EF332}"/>
              </a:ext>
            </a:extLst>
          </p:cNvPr>
          <p:cNvSpPr/>
          <p:nvPr/>
        </p:nvSpPr>
        <p:spPr>
          <a:xfrm>
            <a:off x="776286" y="1044542"/>
            <a:ext cx="10639427" cy="4006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+mj-ea"/>
                <a:ea typeface="+mj-ea"/>
              </a:rPr>
              <a:t>Aims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j-ea"/>
                <a:ea typeface="+mj-ea"/>
              </a:rPr>
              <a:t>Organize data from single cell transcriptome (SCT) data files (10X technology).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j-ea"/>
                <a:ea typeface="+mj-ea"/>
              </a:rPr>
              <a:t>Develop ontology of human cell types.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j-ea"/>
                <a:ea typeface="+mj-ea"/>
              </a:rPr>
              <a:t>Develop AI based classification models for various cell types and their states.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j-ea"/>
                <a:ea typeface="+mj-ea"/>
              </a:rPr>
              <a:t>Validate those models with experimental data reported elsewhere.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j-ea"/>
                <a:ea typeface="+mj-ea"/>
              </a:rPr>
              <a:t>Implement a system for assessment of anonymous file for each individual cell.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j-ea"/>
                <a:ea typeface="+mj-ea"/>
              </a:rPr>
              <a:t>Explore the use of this system for potential blood testing.</a:t>
            </a:r>
          </a:p>
        </p:txBody>
      </p:sp>
    </p:spTree>
    <p:extLst>
      <p:ext uri="{BB962C8B-B14F-4D97-AF65-F5344CB8AC3E}">
        <p14:creationId xmlns:p14="http://schemas.microsoft.com/office/powerpoint/2010/main" val="2778993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C305AF-3B6F-45EB-8484-D93C16325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068" y="1327678"/>
            <a:ext cx="8497861" cy="482505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7130C75-CD76-4A1B-BE89-5BEE7CDB9CE4}"/>
              </a:ext>
            </a:extLst>
          </p:cNvPr>
          <p:cNvSpPr txBox="1"/>
          <p:nvPr/>
        </p:nvSpPr>
        <p:spPr>
          <a:xfrm>
            <a:off x="2127503" y="6152735"/>
            <a:ext cx="7936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+mj-lt"/>
              </a:rPr>
              <a:t>Image credit: Owens, </a:t>
            </a:r>
            <a:r>
              <a:rPr lang="en-US" altLang="zh-CN" sz="1200" i="1" dirty="0">
                <a:latin typeface="+mj-lt"/>
              </a:rPr>
              <a:t>Nature</a:t>
            </a:r>
            <a:r>
              <a:rPr lang="en-US" altLang="zh-CN" sz="1200" dirty="0">
                <a:latin typeface="+mj-lt"/>
              </a:rPr>
              <a:t> 491(7422):27-29, (2012)</a:t>
            </a:r>
            <a:endParaRPr lang="zh-CN" altLang="en-US" sz="1200" dirty="0" err="1">
              <a:latin typeface="+mj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68E4B0-CABB-43F6-AFB4-B0677D425FF8}"/>
              </a:ext>
            </a:extLst>
          </p:cNvPr>
          <p:cNvSpPr/>
          <p:nvPr/>
        </p:nvSpPr>
        <p:spPr>
          <a:xfrm>
            <a:off x="3322843" y="386632"/>
            <a:ext cx="49840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Single cell RNA sequencing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481369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544B62-5BBD-4764-B191-F29E3B0B2180}"/>
              </a:ext>
            </a:extLst>
          </p:cNvPr>
          <p:cNvSpPr txBox="1"/>
          <p:nvPr/>
        </p:nvSpPr>
        <p:spPr>
          <a:xfrm>
            <a:off x="584200" y="4891157"/>
            <a:ext cx="5918200" cy="769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2000"/>
              </a:lnSpc>
            </a:pPr>
            <a:r>
              <a:rPr lang="en-US" altLang="zh-CN" sz="4000" dirty="0">
                <a:latin typeface="Century Gothic" panose="020B0502020202020204" pitchFamily="34" charset="0"/>
                <a:ea typeface="宋体" panose="02010600030101010101" pitchFamily="2" charset="-122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175946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522B663-46E6-4265-9435-308E1C23315A}"/>
              </a:ext>
            </a:extLst>
          </p:cNvPr>
          <p:cNvSpPr/>
          <p:nvPr/>
        </p:nvSpPr>
        <p:spPr>
          <a:xfrm>
            <a:off x="850900" y="716510"/>
            <a:ext cx="11506200" cy="4942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115"/>
              </a:spcBef>
              <a:spcAft>
                <a:spcPts val="600"/>
              </a:spcAft>
            </a:pPr>
            <a:r>
              <a:rPr lang="en-US" altLang="zh-CN" sz="2400" dirty="0">
                <a:latin typeface="+mj-ea"/>
                <a:ea typeface="+mj-ea"/>
              </a:rPr>
              <a:t>1. Raw SCT data collection and pre-processing.</a:t>
            </a:r>
            <a:endParaRPr lang="zh-CN" altLang="zh-CN" sz="2400" dirty="0">
              <a:latin typeface="+mj-ea"/>
              <a:ea typeface="+mj-ea"/>
            </a:endParaRPr>
          </a:p>
          <a:p>
            <a:pPr>
              <a:spcBef>
                <a:spcPts val="1115"/>
              </a:spcBef>
              <a:spcAft>
                <a:spcPts val="600"/>
              </a:spcAft>
            </a:pPr>
            <a:r>
              <a:rPr lang="en-US" altLang="zh-CN" sz="2400" dirty="0">
                <a:latin typeface="+mj-ea"/>
                <a:ea typeface="+mj-ea"/>
              </a:rPr>
              <a:t>2. Metadata construction and reference genome assembly building.</a:t>
            </a:r>
            <a:endParaRPr lang="zh-CN" altLang="zh-CN" sz="2400" dirty="0">
              <a:latin typeface="+mj-ea"/>
              <a:ea typeface="+mj-ea"/>
            </a:endParaRPr>
          </a:p>
          <a:p>
            <a:pPr>
              <a:spcBef>
                <a:spcPts val="1115"/>
              </a:spcBef>
              <a:spcAft>
                <a:spcPts val="600"/>
              </a:spcAft>
            </a:pPr>
            <a:r>
              <a:rPr lang="en-US" altLang="zh-CN" sz="2400" dirty="0">
                <a:latin typeface="+mj-ea"/>
                <a:ea typeface="+mj-ea"/>
              </a:rPr>
              <a:t>3. Feature selection/extraction.</a:t>
            </a:r>
            <a:endParaRPr lang="zh-CN" altLang="zh-CN" sz="2400" dirty="0">
              <a:latin typeface="+mj-ea"/>
              <a:ea typeface="+mj-ea"/>
            </a:endParaRPr>
          </a:p>
          <a:p>
            <a:pPr>
              <a:spcBef>
                <a:spcPts val="1115"/>
              </a:spcBef>
              <a:spcAft>
                <a:spcPts val="600"/>
              </a:spcAft>
            </a:pPr>
            <a:r>
              <a:rPr lang="en-US" altLang="zh-CN" sz="2400" dirty="0">
                <a:latin typeface="+mj-ea"/>
                <a:ea typeface="+mj-ea"/>
              </a:rPr>
              <a:t>4. Machine learning (ANN) training model building and optimization of model structure and parameters.</a:t>
            </a:r>
            <a:endParaRPr lang="zh-CN" altLang="zh-CN" sz="2400" dirty="0">
              <a:latin typeface="+mj-ea"/>
              <a:ea typeface="+mj-ea"/>
            </a:endParaRPr>
          </a:p>
          <a:p>
            <a:pPr>
              <a:spcBef>
                <a:spcPts val="1115"/>
              </a:spcBef>
              <a:spcAft>
                <a:spcPts val="600"/>
              </a:spcAft>
            </a:pPr>
            <a:r>
              <a:rPr lang="en-US" altLang="zh-CN" sz="2400" dirty="0">
                <a:latin typeface="+mj-ea"/>
                <a:ea typeface="+mj-ea"/>
              </a:rPr>
              <a:t>5. Case studies on different samples.</a:t>
            </a:r>
            <a:endParaRPr lang="zh-CN" altLang="zh-CN" sz="2400" dirty="0">
              <a:latin typeface="+mj-ea"/>
              <a:ea typeface="+mj-ea"/>
            </a:endParaRPr>
          </a:p>
          <a:p>
            <a:pPr>
              <a:spcBef>
                <a:spcPts val="1115"/>
              </a:spcBef>
              <a:spcAft>
                <a:spcPts val="600"/>
              </a:spcAft>
            </a:pPr>
            <a:r>
              <a:rPr lang="en-US" altLang="zh-CN" sz="2400" dirty="0">
                <a:latin typeface="+mj-ea"/>
                <a:ea typeface="+mj-ea"/>
              </a:rPr>
              <a:t>6. Set up a computational system.</a:t>
            </a:r>
            <a:endParaRPr lang="zh-CN" altLang="zh-CN" sz="2400" dirty="0">
              <a:latin typeface="+mj-ea"/>
              <a:ea typeface="+mj-ea"/>
            </a:endParaRPr>
          </a:p>
          <a:p>
            <a:pPr>
              <a:spcBef>
                <a:spcPts val="1115"/>
              </a:spcBef>
              <a:spcAft>
                <a:spcPts val="600"/>
              </a:spcAft>
            </a:pPr>
            <a:r>
              <a:rPr lang="en-US" altLang="zh-CN" sz="2400" dirty="0">
                <a:latin typeface="+mj-ea"/>
                <a:ea typeface="+mj-ea"/>
              </a:rPr>
              <a:t>7. Testing with new updating SCT data sets.</a:t>
            </a:r>
            <a:endParaRPr lang="zh-CN" altLang="zh-CN" sz="2400" dirty="0">
              <a:latin typeface="+mj-ea"/>
              <a:ea typeface="+mj-ea"/>
            </a:endParaRPr>
          </a:p>
          <a:p>
            <a:pPr>
              <a:spcBef>
                <a:spcPts val="1115"/>
              </a:spcBef>
              <a:spcAft>
                <a:spcPts val="600"/>
              </a:spcAft>
            </a:pPr>
            <a:r>
              <a:rPr lang="en-US" altLang="zh-CN" sz="2400" dirty="0">
                <a:latin typeface="+mj-ea"/>
                <a:ea typeface="+mj-ea"/>
              </a:rPr>
              <a:t>8. Diagnostic applications.</a:t>
            </a:r>
            <a:endParaRPr lang="zh-CN" altLang="zh-CN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8617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13340E-348B-409D-A4AA-82DF1F080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6" y="1861930"/>
            <a:ext cx="11783507" cy="41450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16ABB55-34F0-46FD-A95B-081C60D8B264}"/>
              </a:ext>
            </a:extLst>
          </p:cNvPr>
          <p:cNvSpPr/>
          <p:nvPr/>
        </p:nvSpPr>
        <p:spPr>
          <a:xfrm>
            <a:off x="313577" y="381170"/>
            <a:ext cx="83583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231F20"/>
                </a:solidFill>
                <a:latin typeface="+mj-ea"/>
                <a:ea typeface="+mj-ea"/>
              </a:rPr>
              <a:t>A typical single-cell RNA-seq analysis workflow using unsupervised machine learning methods for one study at a time</a:t>
            </a:r>
            <a:endParaRPr lang="zh-CN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192589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7333A63-E6CD-48A1-A593-4053F420D34C}"/>
              </a:ext>
            </a:extLst>
          </p:cNvPr>
          <p:cNvSpPr txBox="1"/>
          <p:nvPr/>
        </p:nvSpPr>
        <p:spPr>
          <a:xfrm>
            <a:off x="446087" y="835025"/>
            <a:ext cx="115538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j-lt"/>
              </a:rPr>
              <a:t>The problems with unsupervised methods</a:t>
            </a:r>
          </a:p>
          <a:p>
            <a:endParaRPr lang="en-US" altLang="zh-CN" sz="2400" dirty="0">
              <a:latin typeface="+mj-lt"/>
            </a:endParaRPr>
          </a:p>
          <a:p>
            <a:pPr marL="457200" indent="-457200">
              <a:buAutoNum type="arabicParenBoth"/>
            </a:pPr>
            <a:r>
              <a:rPr lang="en-US" altLang="zh-CN" sz="2400" dirty="0">
                <a:latin typeface="+mj-lt"/>
              </a:rPr>
              <a:t>Data used in supervised learning is known and labeled (the class is known), while unsupervised learning it is not. </a:t>
            </a:r>
          </a:p>
          <a:p>
            <a:pPr marL="457200" indent="-457200">
              <a:buAutoNum type="arabicParenBoth"/>
            </a:pPr>
            <a:endParaRPr lang="en-US" altLang="zh-CN" sz="2400" dirty="0">
              <a:latin typeface="+mj-lt"/>
            </a:endParaRPr>
          </a:p>
          <a:p>
            <a:pPr marL="457200" indent="-457200">
              <a:buAutoNum type="arabicParenBoth"/>
            </a:pPr>
            <a:r>
              <a:rPr lang="en-US" altLang="zh-CN" sz="2400" dirty="0">
                <a:latin typeface="+mj-lt"/>
              </a:rPr>
              <a:t>Number of classes is unknown.</a:t>
            </a:r>
          </a:p>
          <a:p>
            <a:endParaRPr lang="en-US" altLang="zh-CN" sz="2400" dirty="0">
              <a:latin typeface="+mj-lt"/>
            </a:endParaRPr>
          </a:p>
          <a:p>
            <a:r>
              <a:rPr lang="en-US" altLang="zh-CN" sz="2400" dirty="0">
                <a:latin typeface="+mj-lt"/>
              </a:rPr>
              <a:t>(3) Accuracy of unsupervised learning is low.</a:t>
            </a:r>
          </a:p>
          <a:p>
            <a:endParaRPr lang="en-US" altLang="zh-CN" sz="2400" dirty="0">
              <a:latin typeface="+mj-lt"/>
            </a:endParaRPr>
          </a:p>
          <a:p>
            <a:r>
              <a:rPr lang="en-US" altLang="zh-CN" sz="2400" dirty="0">
                <a:latin typeface="+mj-lt"/>
              </a:rPr>
              <a:t>(4) Low sensitivity for highly dimensional data.</a:t>
            </a:r>
          </a:p>
        </p:txBody>
      </p:sp>
    </p:spTree>
    <p:extLst>
      <p:ext uri="{BB962C8B-B14F-4D97-AF65-F5344CB8AC3E}">
        <p14:creationId xmlns:p14="http://schemas.microsoft.com/office/powerpoint/2010/main" val="38680696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C2ACA7-29FC-47E5-B9E7-7DC7A21EA7F7}"/>
              </a:ext>
            </a:extLst>
          </p:cNvPr>
          <p:cNvSpPr txBox="1"/>
          <p:nvPr/>
        </p:nvSpPr>
        <p:spPr>
          <a:xfrm>
            <a:off x="438150" y="1114425"/>
            <a:ext cx="115538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j-lt"/>
              </a:rPr>
              <a:t>Supervised learning can be used for diagnostic purposes </a:t>
            </a:r>
          </a:p>
          <a:p>
            <a:endParaRPr lang="en-US" altLang="zh-CN" sz="2400" dirty="0">
              <a:latin typeface="+mj-lt"/>
            </a:endParaRPr>
          </a:p>
          <a:p>
            <a:r>
              <a:rPr lang="en-US" altLang="zh-CN" sz="2400" dirty="0">
                <a:latin typeface="+mj-lt"/>
              </a:rPr>
              <a:t>However, we need to know the exact class of data subset and have the ontology of classes. </a:t>
            </a:r>
          </a:p>
          <a:p>
            <a:endParaRPr lang="en-US" altLang="zh-CN" sz="2400" dirty="0">
              <a:latin typeface="+mj-lt"/>
            </a:endParaRPr>
          </a:p>
          <a:p>
            <a:r>
              <a:rPr lang="en-US" altLang="zh-CN" sz="2400" dirty="0">
                <a:latin typeface="+mj-lt"/>
              </a:rPr>
              <a:t>We have collected, standardized and labeled ~1,500 files mainly from mouse and humans, and demonstrated a proof of concept that SCT data are classifiable.</a:t>
            </a:r>
          </a:p>
          <a:p>
            <a:endParaRPr lang="en-US" altLang="zh-CN" sz="2400" dirty="0">
              <a:latin typeface="+mj-lt"/>
            </a:endParaRPr>
          </a:p>
          <a:p>
            <a:r>
              <a:rPr lang="en-US" altLang="zh-CN" sz="2400" dirty="0">
                <a:latin typeface="+mj-lt"/>
              </a:rPr>
              <a:t>The overall goal of this project is to develop a system that will enable users to perform automatized analysis of SCT data.</a:t>
            </a:r>
          </a:p>
        </p:txBody>
      </p:sp>
    </p:spTree>
    <p:extLst>
      <p:ext uri="{BB962C8B-B14F-4D97-AF65-F5344CB8AC3E}">
        <p14:creationId xmlns:p14="http://schemas.microsoft.com/office/powerpoint/2010/main" val="34026222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FCA8821-155A-4E57-A70F-BB2CAEC228F0}"/>
              </a:ext>
            </a:extLst>
          </p:cNvPr>
          <p:cNvSpPr/>
          <p:nvPr/>
        </p:nvSpPr>
        <p:spPr>
          <a:xfrm>
            <a:off x="222246" y="923442"/>
            <a:ext cx="77061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231F20"/>
                </a:solidFill>
                <a:latin typeface="+mj-ea"/>
                <a:ea typeface="+mj-ea"/>
              </a:rPr>
              <a:t>Our single-cell RNA-seq analysis workflow using supervised machine learning methods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63BB5C-9DBF-493E-8ED2-2F8C63FB9922}"/>
              </a:ext>
            </a:extLst>
          </p:cNvPr>
          <p:cNvSpPr txBox="1"/>
          <p:nvPr/>
        </p:nvSpPr>
        <p:spPr>
          <a:xfrm>
            <a:off x="916136" y="5951702"/>
            <a:ext cx="6807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j-lt"/>
              </a:rPr>
              <a:t>The green parts are the topics of this project.</a:t>
            </a:r>
            <a:endParaRPr lang="zh-CN" altLang="en-US" sz="2400" dirty="0" err="1">
              <a:latin typeface="+mj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35A61D-7742-41E2-AEAF-C8C4D00CD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494" y="904818"/>
            <a:ext cx="3768213" cy="13255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50D6238-BC65-46A6-8993-1869849DD158}"/>
              </a:ext>
            </a:extLst>
          </p:cNvPr>
          <p:cNvSpPr txBox="1"/>
          <p:nvPr/>
        </p:nvSpPr>
        <p:spPr>
          <a:xfrm>
            <a:off x="7723277" y="5765609"/>
            <a:ext cx="2724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j-lt"/>
              </a:rPr>
              <a:t>~1,500 files done,</a:t>
            </a:r>
          </a:p>
          <a:p>
            <a:r>
              <a:rPr lang="en-US" altLang="zh-CN" sz="2000" b="1" dirty="0">
                <a:latin typeface="+mj-lt"/>
              </a:rPr>
              <a:t>1 model verified.</a:t>
            </a:r>
            <a:endParaRPr lang="zh-CN" altLang="en-US" sz="2000" b="1" dirty="0" err="1">
              <a:latin typeface="+mj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1450714-CAC0-49AF-9A6C-47140092549F}"/>
              </a:ext>
            </a:extLst>
          </p:cNvPr>
          <p:cNvGrpSpPr/>
          <p:nvPr/>
        </p:nvGrpSpPr>
        <p:grpSpPr>
          <a:xfrm>
            <a:off x="201739" y="2337676"/>
            <a:ext cx="11788521" cy="3320600"/>
            <a:chOff x="201739" y="2337676"/>
            <a:chExt cx="11788521" cy="33206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4459816-34C8-42F9-B593-F255BD932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739" y="2337676"/>
              <a:ext cx="11788521" cy="33206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67D60D7-65F3-439E-ACCF-9F57D4C299E5}"/>
                </a:ext>
              </a:extLst>
            </p:cNvPr>
            <p:cNvSpPr txBox="1"/>
            <p:nvPr/>
          </p:nvSpPr>
          <p:spPr>
            <a:xfrm>
              <a:off x="8105775" y="4135699"/>
              <a:ext cx="1371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+mj-lt"/>
                </a:rPr>
                <a:t>ML step</a:t>
              </a:r>
              <a:endParaRPr lang="zh-CN" altLang="en-US" sz="2000" b="1" dirty="0" err="1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3475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43EB50-13E7-4112-8950-03B86C6234BC}"/>
              </a:ext>
            </a:extLst>
          </p:cNvPr>
          <p:cNvSpPr txBox="1"/>
          <p:nvPr/>
        </p:nvSpPr>
        <p:spPr>
          <a:xfrm>
            <a:off x="673100" y="4789557"/>
            <a:ext cx="3759200" cy="769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2000"/>
              </a:lnSpc>
            </a:pPr>
            <a:r>
              <a:rPr lang="en-US" altLang="zh-CN" sz="4000" dirty="0">
                <a:latin typeface="Century Gothic" panose="020B0502020202020204" pitchFamily="34" charset="0"/>
                <a:ea typeface="宋体" panose="02010600030101010101" pitchFamily="2" charset="-122"/>
              </a:rPr>
              <a:t>Progress </a:t>
            </a:r>
          </a:p>
        </p:txBody>
      </p:sp>
    </p:spTree>
    <p:extLst>
      <p:ext uri="{BB962C8B-B14F-4D97-AF65-F5344CB8AC3E}">
        <p14:creationId xmlns:p14="http://schemas.microsoft.com/office/powerpoint/2010/main" val="29714113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E0BD667-8048-412D-A4DA-72853D0462D0}"/>
              </a:ext>
            </a:extLst>
          </p:cNvPr>
          <p:cNvSpPr txBox="1"/>
          <p:nvPr/>
        </p:nvSpPr>
        <p:spPr>
          <a:xfrm>
            <a:off x="430934" y="417165"/>
            <a:ext cx="109347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altLang="zh-CN" sz="2800" dirty="0">
                <a:latin typeface="+mj-lt"/>
              </a:rPr>
              <a:t>1 Raw data collection (over 1,500 files)</a:t>
            </a:r>
          </a:p>
          <a:p>
            <a:pPr>
              <a:spcAft>
                <a:spcPts val="1800"/>
              </a:spcAft>
            </a:pPr>
            <a:r>
              <a:rPr lang="en-US" altLang="zh-CN" sz="2000" dirty="0">
                <a:latin typeface="+mj-lt"/>
              </a:rPr>
              <a:t>GEO database (GENE EXPRESSION OMNIBUS) </a:t>
            </a:r>
            <a:r>
              <a:rPr lang="en-US" altLang="zh-CN" sz="2000" dirty="0">
                <a:hlinkClick r:id="rId2"/>
              </a:rPr>
              <a:t>https://www.ncbi.nlm.nih.gov/</a:t>
            </a:r>
            <a:r>
              <a:rPr lang="en-US" altLang="zh-CN" sz="2000" dirty="0">
                <a:latin typeface="+mj-lt"/>
              </a:rPr>
              <a:t>     </a:t>
            </a:r>
          </a:p>
          <a:p>
            <a:r>
              <a:rPr lang="en-US" altLang="zh-CN" sz="2000" dirty="0">
                <a:latin typeface="+mj-lt"/>
              </a:rPr>
              <a:t>Single cell gene sequencing &amp; 10X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CAD20A-11C2-4A24-B65D-B80F51804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15" y="2164111"/>
            <a:ext cx="10367819" cy="427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21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F33EFAE-B1C8-4044-A503-227B62DBAAC5}"/>
              </a:ext>
            </a:extLst>
          </p:cNvPr>
          <p:cNvSpPr txBox="1"/>
          <p:nvPr/>
        </p:nvSpPr>
        <p:spPr>
          <a:xfrm>
            <a:off x="320642" y="420531"/>
            <a:ext cx="9983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lt"/>
              </a:rPr>
              <a:t>From the relevant articles published by 13/07/2019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123083A-7D4A-44D7-A618-6498B435D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64" y="1235241"/>
            <a:ext cx="11146871" cy="49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094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7741C4D-683F-4E4A-B7F9-F66C5151E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2" t="6263" r="1522" b="11600"/>
          <a:stretch/>
        </p:blipFill>
        <p:spPr>
          <a:xfrm>
            <a:off x="222637" y="2345634"/>
            <a:ext cx="11783834" cy="381662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3D1970-C143-4288-9F79-EAFA3D25AB7D}"/>
              </a:ext>
            </a:extLst>
          </p:cNvPr>
          <p:cNvSpPr txBox="1"/>
          <p:nvPr/>
        </p:nvSpPr>
        <p:spPr>
          <a:xfrm>
            <a:off x="0" y="278279"/>
            <a:ext cx="1149611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+mj-lt"/>
              </a:rPr>
              <a:t>2 Metadata construction</a:t>
            </a:r>
          </a:p>
          <a:p>
            <a:endParaRPr lang="en-US" altLang="zh-CN" sz="2400" dirty="0">
              <a:latin typeface="+mj-lt"/>
            </a:endParaRPr>
          </a:p>
          <a:p>
            <a:r>
              <a:rPr lang="en-US" altLang="zh-CN" sz="2400" dirty="0">
                <a:latin typeface="+mj-lt"/>
              </a:rPr>
              <a:t>The metadata has 248 series mapped with 1809 samples, the description of each study is involved in the metadata and some of them has additional comments.</a:t>
            </a:r>
            <a:endParaRPr lang="zh-CN" altLang="zh-CN" sz="2400" dirty="0">
              <a:latin typeface="+mj-lt"/>
            </a:endParaRPr>
          </a:p>
          <a:p>
            <a:endParaRPr lang="zh-CN" altLang="en-US" sz="3200" dirty="0">
              <a:latin typeface="+mj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A94E01-24EC-4E8A-95AB-259304A3564E}"/>
              </a:ext>
            </a:extLst>
          </p:cNvPr>
          <p:cNvSpPr txBox="1"/>
          <p:nvPr/>
        </p:nvSpPr>
        <p:spPr>
          <a:xfrm>
            <a:off x="185529" y="1883969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+mj-lt"/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4279074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CDFC6EB-F94F-455F-858B-D2A15C08B724}"/>
              </a:ext>
            </a:extLst>
          </p:cNvPr>
          <p:cNvSpPr txBox="1"/>
          <p:nvPr/>
        </p:nvSpPr>
        <p:spPr>
          <a:xfrm>
            <a:off x="608496" y="1306444"/>
            <a:ext cx="10185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n-ea"/>
              </a:rPr>
              <a:t>Heterogeneity of tissue samples</a:t>
            </a:r>
          </a:p>
          <a:p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latin typeface="+mn-ea"/>
              </a:rPr>
              <a:t>Different cells from different tissue have heterogeneous sequences/activities: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>
                <a:latin typeface="+mn-ea"/>
              </a:rPr>
              <a:t>Different species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>
                <a:latin typeface="+mn-ea"/>
              </a:rPr>
              <a:t>Different tissue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>
                <a:latin typeface="+mn-ea"/>
              </a:rPr>
              <a:t>Different cell types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>
                <a:latin typeface="+mn-ea"/>
              </a:rPr>
              <a:t>Different mutations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>
                <a:latin typeface="+mn-ea"/>
              </a:rPr>
              <a:t>Different sub-clones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>
                <a:latin typeface="+mn-ea"/>
              </a:rPr>
              <a:t>...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E4F2BAD-3096-4CFF-8A97-381911F6D0C9}"/>
              </a:ext>
            </a:extLst>
          </p:cNvPr>
          <p:cNvSpPr/>
          <p:nvPr/>
        </p:nvSpPr>
        <p:spPr>
          <a:xfrm>
            <a:off x="388523" y="368612"/>
            <a:ext cx="4844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+mj-ea"/>
                <a:ea typeface="+mj-ea"/>
              </a:rPr>
              <a:t>Single cell RNA sequencing</a:t>
            </a:r>
            <a:endParaRPr lang="zh-CN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032192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屏幕截图&#10;&#10;描述已自动生成">
            <a:extLst>
              <a:ext uri="{FF2B5EF4-FFF2-40B4-BE49-F238E27FC236}">
                <a16:creationId xmlns:a16="http://schemas.microsoft.com/office/drawing/2014/main" id="{283F5759-9EB1-4E3B-972F-26C66498A7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" t="6928" r="3674" b="4262"/>
          <a:stretch/>
        </p:blipFill>
        <p:spPr>
          <a:xfrm>
            <a:off x="341568" y="1343770"/>
            <a:ext cx="11508863" cy="38404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E43F571-E3D5-43B7-BF43-6262D872210F}"/>
              </a:ext>
            </a:extLst>
          </p:cNvPr>
          <p:cNvSpPr txBox="1"/>
          <p:nvPr/>
        </p:nvSpPr>
        <p:spPr>
          <a:xfrm>
            <a:off x="341568" y="755105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03894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6DD69B2-D8E6-40B5-886B-346BAEA7208D}"/>
              </a:ext>
            </a:extLst>
          </p:cNvPr>
          <p:cNvGrpSpPr/>
          <p:nvPr/>
        </p:nvGrpSpPr>
        <p:grpSpPr>
          <a:xfrm>
            <a:off x="187021" y="699344"/>
            <a:ext cx="11779855" cy="4647454"/>
            <a:chOff x="187021" y="699344"/>
            <a:chExt cx="11779855" cy="464745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4C4F88B-0E93-485C-B62E-B590BC6B2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21" y="1511201"/>
              <a:ext cx="11779855" cy="3835597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B5498A2-61C7-4B9D-B866-EEF3CDBAD182}"/>
                </a:ext>
              </a:extLst>
            </p:cNvPr>
            <p:cNvSpPr txBox="1"/>
            <p:nvPr/>
          </p:nvSpPr>
          <p:spPr>
            <a:xfrm>
              <a:off x="346075" y="699344"/>
              <a:ext cx="67913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+mj-lt"/>
                </a:rPr>
                <a:t>Components of Metadata</a:t>
              </a:r>
              <a:endParaRPr lang="zh-CN" altLang="en-US" sz="3200" dirty="0" err="1">
                <a:latin typeface="+mj-lt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203B300-8473-4B9E-89EF-900D06AFAFCB}"/>
                </a:ext>
              </a:extLst>
            </p:cNvPr>
            <p:cNvSpPr/>
            <p:nvPr/>
          </p:nvSpPr>
          <p:spPr>
            <a:xfrm>
              <a:off x="1876425" y="2092226"/>
              <a:ext cx="752475" cy="212824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latin typeface="+mj-lt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953739F-AC18-4A48-8755-973408FCCB8E}"/>
                </a:ext>
              </a:extLst>
            </p:cNvPr>
            <p:cNvSpPr/>
            <p:nvPr/>
          </p:nvSpPr>
          <p:spPr>
            <a:xfrm>
              <a:off x="5324474" y="2082701"/>
              <a:ext cx="752475" cy="212824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8351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3066492-DDF9-44D0-B68E-19FCE82B5401}"/>
              </a:ext>
            </a:extLst>
          </p:cNvPr>
          <p:cNvGrpSpPr/>
          <p:nvPr/>
        </p:nvGrpSpPr>
        <p:grpSpPr>
          <a:xfrm>
            <a:off x="766428" y="1395143"/>
            <a:ext cx="10353826" cy="5038500"/>
            <a:chOff x="2005012" y="1085729"/>
            <a:chExt cx="7575939" cy="5379041"/>
          </a:xfrm>
        </p:grpSpPr>
        <p:pic>
          <p:nvPicPr>
            <p:cNvPr id="6" name="图片 5" descr="图片包含 屏幕截图&#10;&#10;描述已自动生成">
              <a:extLst>
                <a:ext uri="{FF2B5EF4-FFF2-40B4-BE49-F238E27FC236}">
                  <a16:creationId xmlns:a16="http://schemas.microsoft.com/office/drawing/2014/main" id="{00777812-FEC0-4E84-8DD7-336AE678C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5012" y="1085729"/>
              <a:ext cx="7575939" cy="4686541"/>
            </a:xfrm>
            <a:prstGeom prst="rect">
              <a:avLst/>
            </a:prstGeom>
          </p:spPr>
        </p:pic>
        <p:pic>
          <p:nvPicPr>
            <p:cNvPr id="8" name="图片 7" descr="图片包含 屏幕截图&#10;&#10;描述已自动生成">
              <a:extLst>
                <a:ext uri="{FF2B5EF4-FFF2-40B4-BE49-F238E27FC236}">
                  <a16:creationId xmlns:a16="http://schemas.microsoft.com/office/drawing/2014/main" id="{9216B6A5-D83F-41F8-9472-C25E7901F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99"/>
            <a:stretch/>
          </p:blipFill>
          <p:spPr>
            <a:xfrm>
              <a:off x="2005012" y="5772270"/>
              <a:ext cx="7563239" cy="692500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66058FCE-CC6B-4C5F-A3FA-059C9E9F0715}"/>
              </a:ext>
            </a:extLst>
          </p:cNvPr>
          <p:cNvSpPr txBox="1"/>
          <p:nvPr/>
        </p:nvSpPr>
        <p:spPr>
          <a:xfrm>
            <a:off x="1267058" y="6433643"/>
            <a:ext cx="862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lt"/>
              </a:rPr>
              <a:t>Table 1. 1. Total organisms and versions of genome in the metadata. Part 1.</a:t>
            </a:r>
            <a:endParaRPr lang="zh-CN" altLang="zh-CN" dirty="0">
              <a:latin typeface="+mj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853132E-AB14-4F0A-B8FF-2CCEEB3016ED}"/>
              </a:ext>
            </a:extLst>
          </p:cNvPr>
          <p:cNvSpPr txBox="1"/>
          <p:nvPr/>
        </p:nvSpPr>
        <p:spPr>
          <a:xfrm>
            <a:off x="245644" y="502591"/>
            <a:ext cx="7361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lt"/>
              </a:rPr>
              <a:t>Organism -  totally has 15 different kinds of </a:t>
            </a:r>
            <a:endParaRPr lang="zh-CN" altLang="en-US" sz="2800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67030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屏幕截图&#10;&#10;描述已自动生成">
            <a:extLst>
              <a:ext uri="{FF2B5EF4-FFF2-40B4-BE49-F238E27FC236}">
                <a16:creationId xmlns:a16="http://schemas.microsoft.com/office/drawing/2014/main" id="{9B74FC94-8682-4108-82E1-565955382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97" y="1094066"/>
            <a:ext cx="10185400" cy="466986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EBF06D0-2F1C-4F28-BB02-E222BEEF9BC9}"/>
              </a:ext>
            </a:extLst>
          </p:cNvPr>
          <p:cNvSpPr txBox="1"/>
          <p:nvPr/>
        </p:nvSpPr>
        <p:spPr>
          <a:xfrm>
            <a:off x="1042603" y="5891696"/>
            <a:ext cx="862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lt"/>
              </a:rPr>
              <a:t>Table 1. 2. Total organisms and versions of genome in the metadata. Part 2.</a:t>
            </a:r>
            <a:endParaRPr lang="zh-CN" altLang="zh-C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8583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D738D7B-CA2D-4736-B339-46AE4C800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47" y="1109029"/>
            <a:ext cx="10515088" cy="46399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D867311-AF51-4E83-A82A-23747679F083}"/>
              </a:ext>
            </a:extLst>
          </p:cNvPr>
          <p:cNvSpPr txBox="1"/>
          <p:nvPr/>
        </p:nvSpPr>
        <p:spPr>
          <a:xfrm>
            <a:off x="570347" y="5900285"/>
            <a:ext cx="11020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j-lt"/>
              </a:rPr>
              <a:t>Do comparative analysis to different alternative genome of human and mouse.</a:t>
            </a:r>
            <a:endParaRPr lang="zh-CN" altLang="en-US" sz="2400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36212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723365-9A81-4292-80C8-E139248C2195}"/>
              </a:ext>
            </a:extLst>
          </p:cNvPr>
          <p:cNvSpPr/>
          <p:nvPr/>
        </p:nvSpPr>
        <p:spPr>
          <a:xfrm>
            <a:off x="365686" y="418642"/>
            <a:ext cx="31284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8770" indent="-229235">
              <a:spcBef>
                <a:spcPts val="5"/>
              </a:spcBef>
              <a:spcAft>
                <a:spcPts val="0"/>
              </a:spcAft>
              <a:tabLst>
                <a:tab pos="318770" algn="l"/>
              </a:tabLst>
            </a:pPr>
            <a:r>
              <a:rPr lang="en-US" altLang="zh-CN" sz="3200" dirty="0">
                <a:latin typeface="+mj-lt"/>
              </a:rPr>
              <a:t>3 Quality control</a:t>
            </a:r>
            <a:endParaRPr lang="zh-CN" altLang="zh-CN" sz="3200" dirty="0">
              <a:latin typeface="+mj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A83BC28-7A33-47BF-9F82-787C5AF1A930}"/>
              </a:ext>
            </a:extLst>
          </p:cNvPr>
          <p:cNvSpPr/>
          <p:nvPr/>
        </p:nvSpPr>
        <p:spPr>
          <a:xfrm>
            <a:off x="371305" y="1207474"/>
            <a:ext cx="11709400" cy="817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850" algn="just">
              <a:lnSpc>
                <a:spcPct val="122000"/>
              </a:lnSpc>
              <a:spcBef>
                <a:spcPts val="1115"/>
              </a:spcBef>
              <a:spcAft>
                <a:spcPts val="600"/>
              </a:spcAft>
            </a:pPr>
            <a:r>
              <a:rPr lang="en-US" altLang="zh-CN" sz="2000" dirty="0">
                <a:latin typeface="+mn-ea"/>
              </a:rPr>
              <a:t>Studies which are not related but filtered by GEO browser with the key words are excluded. Series who have an inconsistent description of their studies are excluded out as well.</a:t>
            </a:r>
            <a:endParaRPr lang="zh-CN" altLang="zh-CN" sz="2000" dirty="0">
              <a:latin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D504F0B-1C31-489D-A341-F5439CB35265}"/>
              </a:ext>
            </a:extLst>
          </p:cNvPr>
          <p:cNvSpPr/>
          <p:nvPr/>
        </p:nvSpPr>
        <p:spPr>
          <a:xfrm>
            <a:off x="365686" y="2228678"/>
            <a:ext cx="118263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8770" indent="-229235">
              <a:spcBef>
                <a:spcPts val="5"/>
              </a:spcBef>
              <a:tabLst>
                <a:tab pos="318770" algn="l"/>
              </a:tabLst>
            </a:pPr>
            <a:r>
              <a:rPr lang="en-US" altLang="zh-CN" sz="3200" dirty="0">
                <a:latin typeface="+mj-lt"/>
              </a:rPr>
              <a:t>4 Data pre-processing (Data cleaning, filtering and standardization)</a:t>
            </a:r>
            <a:endParaRPr lang="zh-CN" altLang="zh-CN" sz="3200" dirty="0">
              <a:latin typeface="+mj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F8A63F-3592-4FFB-BC92-1D28E88D9E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51" y="3017510"/>
            <a:ext cx="11592708" cy="33858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64102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1407A5-D69C-458D-A284-8F3DCBBF350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42"/>
          <a:stretch/>
        </p:blipFill>
        <p:spPr>
          <a:xfrm>
            <a:off x="4630738" y="1270000"/>
            <a:ext cx="6562725" cy="45974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F69D068-4A37-4286-AF22-D1A868DC2F3B}"/>
              </a:ext>
            </a:extLst>
          </p:cNvPr>
          <p:cNvSpPr/>
          <p:nvPr/>
        </p:nvSpPr>
        <p:spPr>
          <a:xfrm>
            <a:off x="406400" y="1282700"/>
            <a:ext cx="378460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+mj-ea"/>
                <a:ea typeface="+mj-ea"/>
              </a:rPr>
              <a:t>Data conversion</a:t>
            </a:r>
          </a:p>
          <a:p>
            <a:endParaRPr lang="en-US" altLang="zh-CN" sz="2400" dirty="0">
              <a:latin typeface="+mn-ea"/>
            </a:endParaRPr>
          </a:p>
          <a:p>
            <a:endParaRPr lang="en-US" altLang="zh-CN" sz="2400" dirty="0">
              <a:latin typeface="+mn-ea"/>
            </a:endParaRPr>
          </a:p>
          <a:p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latin typeface="+mn-ea"/>
              </a:rPr>
              <a:t>MTX file needs to be converted to CSV file for better visualization.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95318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FE49210-AEB9-413F-A91B-840C4E6F6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4621"/>
            <a:ext cx="12192000" cy="490926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74F219D-76AA-460B-99BE-DD34303D147B}"/>
              </a:ext>
            </a:extLst>
          </p:cNvPr>
          <p:cNvSpPr txBox="1"/>
          <p:nvPr/>
        </p:nvSpPr>
        <p:spPr>
          <a:xfrm>
            <a:off x="571783" y="6060514"/>
            <a:ext cx="652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lt"/>
              </a:rPr>
              <a:t>Data matrix for one sample as an example. </a:t>
            </a:r>
            <a:endParaRPr lang="zh-CN" altLang="en-US" sz="2800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24463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1F1B125-B638-4969-AB65-8860CF1AD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3" t="9173" b="5636"/>
          <a:stretch/>
        </p:blipFill>
        <p:spPr>
          <a:xfrm>
            <a:off x="147261" y="1308656"/>
            <a:ext cx="11897478" cy="483717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92C3A23-EFF4-4573-9DCE-F0D6DD49DBC0}"/>
              </a:ext>
            </a:extLst>
          </p:cNvPr>
          <p:cNvSpPr txBox="1"/>
          <p:nvPr/>
        </p:nvSpPr>
        <p:spPr>
          <a:xfrm>
            <a:off x="253054" y="231438"/>
            <a:ext cx="71637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latin typeface="+mj-lt"/>
              </a:defRPr>
            </a:lvl1pPr>
          </a:lstStyle>
          <a:p>
            <a:r>
              <a:rPr lang="en-US" altLang="zh-CN" dirty="0"/>
              <a:t>5 Reference genome assembly selected and built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32923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B7B2A1F-2BF6-4F68-977E-36D18D1B969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" t="57635"/>
          <a:stretch/>
        </p:blipFill>
        <p:spPr bwMode="auto">
          <a:xfrm>
            <a:off x="415099" y="1435911"/>
            <a:ext cx="10164298" cy="17963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9DE4815-C83B-4AB6-951A-89AEF99F35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99" y="3625703"/>
            <a:ext cx="11333879" cy="13212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3149BF6-F2E6-45E9-9480-98CF8248DF7C}"/>
              </a:ext>
            </a:extLst>
          </p:cNvPr>
          <p:cNvSpPr/>
          <p:nvPr/>
        </p:nvSpPr>
        <p:spPr>
          <a:xfrm>
            <a:off x="415099" y="5300630"/>
            <a:ext cx="8413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An example for the same gene name with different probe numbers in one genome version (</a:t>
            </a:r>
            <a:r>
              <a:rPr lang="en-US" altLang="zh-CN" sz="2400" dirty="0" err="1"/>
              <a:t>GRCm</a:t>
            </a:r>
            <a:r>
              <a:rPr lang="en-US" altLang="zh-CN" sz="2400" dirty="0"/>
              <a:t> 38).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90350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2EC1642-56BF-4A3E-A890-C5C84E979EA3}"/>
              </a:ext>
            </a:extLst>
          </p:cNvPr>
          <p:cNvSpPr txBox="1"/>
          <p:nvPr/>
        </p:nvSpPr>
        <p:spPr>
          <a:xfrm>
            <a:off x="295275" y="950864"/>
            <a:ext cx="8115300" cy="67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+mn-ea"/>
              </a:rPr>
              <a:t>Blood samples</a:t>
            </a:r>
            <a:endParaRPr lang="zh-CN" altLang="en-US" sz="2800" dirty="0" err="1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EE75DF-7A6C-4AC8-9963-C9EF5AC7B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76" y="2472538"/>
            <a:ext cx="4466452" cy="34345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7758E4F-A625-4E8E-82F7-B58D17347E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" t="3828" r="2754" b="3845"/>
          <a:stretch/>
        </p:blipFill>
        <p:spPr>
          <a:xfrm>
            <a:off x="5210175" y="1261280"/>
            <a:ext cx="6429376" cy="481567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58FADA9-16FE-424A-82B1-997864D24068}"/>
              </a:ext>
            </a:extLst>
          </p:cNvPr>
          <p:cNvSpPr txBox="1"/>
          <p:nvPr/>
        </p:nvSpPr>
        <p:spPr>
          <a:xfrm>
            <a:off x="473122" y="6370931"/>
            <a:ext cx="11066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+mj-lt"/>
              </a:rPr>
              <a:t>Image credit: Barreto et al., </a:t>
            </a:r>
            <a:r>
              <a:rPr lang="en-US" altLang="zh-CN" sz="1200" i="1" dirty="0">
                <a:latin typeface="+mj-lt"/>
              </a:rPr>
              <a:t>Journal of Pharmacy Practice </a:t>
            </a:r>
            <a:r>
              <a:rPr lang="en-US" altLang="zh-CN" sz="1200" dirty="0">
                <a:latin typeface="+mj-lt"/>
              </a:rPr>
              <a:t>27(5):440-446, (2014)</a:t>
            </a:r>
            <a:endParaRPr lang="zh-CN" altLang="en-US" sz="1200" dirty="0" err="1">
              <a:latin typeface="+mj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F6A633-1DCC-4A83-A051-766B775F2895}"/>
              </a:ext>
            </a:extLst>
          </p:cNvPr>
          <p:cNvSpPr/>
          <p:nvPr/>
        </p:nvSpPr>
        <p:spPr>
          <a:xfrm>
            <a:off x="602079" y="249876"/>
            <a:ext cx="44566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+mj-ea"/>
                <a:ea typeface="+mj-ea"/>
              </a:rPr>
              <a:t>Heterogeneity examples</a:t>
            </a:r>
            <a:endParaRPr lang="zh-CN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87903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FC3C3AA-CD03-451C-898A-F4B7BA80C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40462"/>
              </p:ext>
            </p:extLst>
          </p:nvPr>
        </p:nvGraphicFramePr>
        <p:xfrm>
          <a:off x="400494" y="1265602"/>
          <a:ext cx="11391011" cy="49704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3067">
                  <a:extLst>
                    <a:ext uri="{9D8B030D-6E8A-4147-A177-3AD203B41FA5}">
                      <a16:colId xmlns:a16="http://schemas.microsoft.com/office/drawing/2014/main" val="360574889"/>
                    </a:ext>
                  </a:extLst>
                </a:gridCol>
                <a:gridCol w="3860970">
                  <a:extLst>
                    <a:ext uri="{9D8B030D-6E8A-4147-A177-3AD203B41FA5}">
                      <a16:colId xmlns:a16="http://schemas.microsoft.com/office/drawing/2014/main" val="4152957504"/>
                    </a:ext>
                  </a:extLst>
                </a:gridCol>
                <a:gridCol w="1878775">
                  <a:extLst>
                    <a:ext uri="{9D8B030D-6E8A-4147-A177-3AD203B41FA5}">
                      <a16:colId xmlns:a16="http://schemas.microsoft.com/office/drawing/2014/main" val="3579354173"/>
                    </a:ext>
                  </a:extLst>
                </a:gridCol>
                <a:gridCol w="905490">
                  <a:extLst>
                    <a:ext uri="{9D8B030D-6E8A-4147-A177-3AD203B41FA5}">
                      <a16:colId xmlns:a16="http://schemas.microsoft.com/office/drawing/2014/main" val="2843097409"/>
                    </a:ext>
                  </a:extLst>
                </a:gridCol>
                <a:gridCol w="3812709">
                  <a:extLst>
                    <a:ext uri="{9D8B030D-6E8A-4147-A177-3AD203B41FA5}">
                      <a16:colId xmlns:a16="http://schemas.microsoft.com/office/drawing/2014/main" val="2860668672"/>
                    </a:ext>
                  </a:extLst>
                </a:gridCol>
              </a:tblGrid>
              <a:tr h="8749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Component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Common list probes number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Full list probes number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Note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2453121"/>
                  </a:ext>
                </a:extLst>
              </a:tr>
              <a:tr h="14706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Mouse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“grchm38_GSE132199.tsv”</a:t>
                      </a:r>
                      <a:endParaRPr lang="zh-CN" sz="16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“mm10_2_GSM2928504_GSE109049.tsv”</a:t>
                      </a:r>
                      <a:endParaRPr lang="zh-CN" sz="16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“mm10_3_GSM3272966_GSE117176.tsv”</a:t>
                      </a:r>
                      <a:endParaRPr lang="zh-CN" sz="16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“mm10_4_GSM3937878_GSE134139.tsv”</a:t>
                      </a:r>
                      <a:endParaRPr lang="zh-CN" sz="16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“mm10_5_GSM3537044_GSE124577.tsv”</a:t>
                      </a:r>
                      <a:endParaRPr lang="zh-CN" sz="16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... ... (special genome)</a:t>
                      </a:r>
                      <a:endParaRPr lang="zh-C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27998</a:t>
                      </a:r>
                      <a:endParaRPr lang="zh-C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28693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“mm10_1_GSM2671415_GSE100106.tsv” Deleted. (Not clear version.)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9258785"/>
                  </a:ext>
                </a:extLst>
              </a:tr>
              <a:tr h="262488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Human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“grch37_1_GSM3073089_GSE112570.tsv”</a:t>
                      </a:r>
                      <a:endParaRPr lang="zh-CN" sz="16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“grch38_1_GSE117403.tsv”</a:t>
                      </a:r>
                      <a:endParaRPr lang="zh-CN" sz="16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“grch38_2_GSM3375767_GSE119506.tsv”</a:t>
                      </a:r>
                      <a:endParaRPr lang="zh-CN" sz="16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“grch38_3_GSM3478791_GSE122703.tsv”</a:t>
                      </a:r>
                      <a:endParaRPr lang="zh-CN" sz="16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“grch38_4_GSM3543618_GSE124703.tsv”</a:t>
                      </a:r>
                      <a:endParaRPr lang="zh-CN" sz="16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“grch38_5_GSM3813936_GSE131685.tsv”</a:t>
                      </a:r>
                      <a:endParaRPr lang="zh-CN" sz="16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“hg19_2_GSM3430548_GSE121267.tsv”</a:t>
                      </a:r>
                      <a:endParaRPr lang="zh-CN" sz="16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“hg19_3_GSM3635372_GSE127471.tsv”</a:t>
                      </a:r>
                      <a:endParaRPr lang="zh-CN" sz="16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“hg19_4_GSM2897333_GSE108394.tsv”</a:t>
                      </a:r>
                      <a:endParaRPr lang="zh-CN" sz="16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... ... (special genome)</a:t>
                      </a:r>
                      <a:endParaRPr lang="zh-C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30710</a:t>
                      </a:r>
                      <a:endParaRPr lang="zh-C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60570</a:t>
                      </a:r>
                      <a:endParaRPr lang="zh-C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“hg19_1_GSM2867931_GSE106245.tsv”</a:t>
                      </a:r>
                      <a:endParaRPr lang="zh-CN" sz="16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“hg19_5_GSM3143601_GSE114530.tsv” Deleted. (Decimal point, date format error, version error.)</a:t>
                      </a:r>
                      <a:endParaRPr lang="zh-C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6552230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1CF22D18-06C0-47F3-88DB-ED789906E931}"/>
              </a:ext>
            </a:extLst>
          </p:cNvPr>
          <p:cNvSpPr/>
          <p:nvPr/>
        </p:nvSpPr>
        <p:spPr>
          <a:xfrm>
            <a:off x="288011" y="222456"/>
            <a:ext cx="699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Components of common list (reference genome assembly) and full list for Mouse and Human.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8175551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6561E2-DB68-45DD-B1E5-08AF5797990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4" r="8917" b="4965"/>
          <a:stretch/>
        </p:blipFill>
        <p:spPr bwMode="auto">
          <a:xfrm>
            <a:off x="367221" y="1228725"/>
            <a:ext cx="11457557" cy="40170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692F796-892A-4FA9-B33D-8ED3F953C36E}"/>
              </a:ext>
            </a:extLst>
          </p:cNvPr>
          <p:cNvSpPr/>
          <p:nvPr/>
        </p:nvSpPr>
        <p:spPr>
          <a:xfrm>
            <a:off x="367221" y="5447983"/>
            <a:ext cx="7637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Full list of Human genome, </a:t>
            </a:r>
            <a:r>
              <a:rPr lang="en-US" altLang="zh-CN" sz="2400" dirty="0" err="1"/>
              <a:t>Ensembl</a:t>
            </a:r>
            <a:r>
              <a:rPr lang="en-US" altLang="zh-CN" sz="2400" dirty="0"/>
              <a:t> probes with the mapping to different genome versions.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178189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63E314-5F02-4002-8747-04776A09A65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5" r="16621" b="4563"/>
          <a:stretch/>
        </p:blipFill>
        <p:spPr bwMode="auto">
          <a:xfrm>
            <a:off x="256293" y="1218531"/>
            <a:ext cx="11679414" cy="40272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DDA5D2F-DF41-492B-8C92-DE1072658B11}"/>
              </a:ext>
            </a:extLst>
          </p:cNvPr>
          <p:cNvSpPr/>
          <p:nvPr/>
        </p:nvSpPr>
        <p:spPr>
          <a:xfrm>
            <a:off x="256293" y="5366749"/>
            <a:ext cx="7219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Full list of Mouse genome, </a:t>
            </a:r>
            <a:r>
              <a:rPr lang="en-US" altLang="zh-CN" sz="2400" dirty="0" err="1"/>
              <a:t>Ensembl</a:t>
            </a:r>
            <a:r>
              <a:rPr lang="en-US" altLang="zh-CN" sz="2400" dirty="0"/>
              <a:t> probes with the mapping to different genome versions.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1147335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ADC15A-42DF-4068-92E1-0F7BC0169F15}"/>
              </a:ext>
            </a:extLst>
          </p:cNvPr>
          <p:cNvSpPr txBox="1"/>
          <p:nvPr/>
        </p:nvSpPr>
        <p:spPr>
          <a:xfrm>
            <a:off x="418154" y="650538"/>
            <a:ext cx="7163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latin typeface="+mj-lt"/>
              </a:defRPr>
            </a:lvl1pPr>
          </a:lstStyle>
          <a:p>
            <a:r>
              <a:rPr lang="en-US" altLang="zh-CN" dirty="0"/>
              <a:t>6 Case study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2AB2E4F-1C4A-4791-A4C2-4253B8A0BF18}"/>
              </a:ext>
            </a:extLst>
          </p:cNvPr>
          <p:cNvSpPr/>
          <p:nvPr/>
        </p:nvSpPr>
        <p:spPr>
          <a:xfrm>
            <a:off x="520226" y="1545387"/>
            <a:ext cx="10287474" cy="96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850" algn="just">
              <a:lnSpc>
                <a:spcPct val="122000"/>
              </a:lnSpc>
              <a:spcBef>
                <a:spcPts val="1115"/>
              </a:spcBef>
              <a:spcAft>
                <a:spcPts val="600"/>
              </a:spcAft>
            </a:pPr>
            <a:r>
              <a:rPr lang="en-US" altLang="zh-CN" sz="2400" dirty="0">
                <a:latin typeface="+mn-ea"/>
              </a:rPr>
              <a:t>A case study on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 classification of five cell types from PBMC samples have been submitted to BIBM.</a:t>
            </a:r>
            <a:endParaRPr lang="zh-CN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67464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43EB50-13E7-4112-8950-03B86C6234BC}"/>
              </a:ext>
            </a:extLst>
          </p:cNvPr>
          <p:cNvSpPr txBox="1"/>
          <p:nvPr/>
        </p:nvSpPr>
        <p:spPr>
          <a:xfrm>
            <a:off x="673100" y="4789557"/>
            <a:ext cx="3759200" cy="769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2000"/>
              </a:lnSpc>
            </a:pPr>
            <a:r>
              <a:rPr lang="en-US" altLang="zh-CN" sz="4000" dirty="0">
                <a:latin typeface="Century Gothic" panose="020B0502020202020204" pitchFamily="34" charset="0"/>
                <a:ea typeface="宋体" panose="02010600030101010101" pitchFamily="2" charset="-122"/>
              </a:rPr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3944201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25CA041-B3A8-42EF-B8FB-379364322B98}"/>
              </a:ext>
            </a:extLst>
          </p:cNvPr>
          <p:cNvSpPr txBox="1"/>
          <p:nvPr/>
        </p:nvSpPr>
        <p:spPr>
          <a:xfrm>
            <a:off x="622300" y="571500"/>
            <a:ext cx="114173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dirty="0"/>
              <a:t>In our project, around 2,000 SCT data files have been collected, </a:t>
            </a:r>
          </a:p>
          <a:p>
            <a:r>
              <a:rPr lang="en-US" altLang="zh-CN" sz="2400" dirty="0"/>
              <a:t>      cleaned and standardized, with metadata constantly updating. </a:t>
            </a:r>
          </a:p>
          <a:p>
            <a:pPr marL="457200" indent="-457200">
              <a:buAutoNum type="arabicPeriod"/>
            </a:pPr>
            <a:endParaRPr lang="en-US" altLang="zh-CN" sz="2400" dirty="0"/>
          </a:p>
          <a:p>
            <a:r>
              <a:rPr lang="en-US" altLang="zh-CN" sz="2400" dirty="0"/>
              <a:t>2.   Reference genome assembly has been built. </a:t>
            </a:r>
          </a:p>
          <a:p>
            <a:pPr marL="457200" indent="-457200">
              <a:buAutoNum type="arabicPeriod"/>
            </a:pPr>
            <a:endParaRPr lang="en-US" altLang="zh-CN" sz="2400" dirty="0"/>
          </a:p>
          <a:p>
            <a:r>
              <a:rPr lang="en-US" altLang="zh-CN" sz="2400" dirty="0"/>
              <a:t>3.   Refined cell ontology still needs to be cleared. </a:t>
            </a:r>
          </a:p>
          <a:p>
            <a:pPr marL="457200" indent="-457200">
              <a:buAutoNum type="arabicPeriod"/>
            </a:pPr>
            <a:endParaRPr lang="en-US" altLang="zh-CN" sz="2400" dirty="0"/>
          </a:p>
          <a:p>
            <a:pPr marL="457200" indent="-457200">
              <a:buAutoNum type="arabicPeriod" startAt="4"/>
            </a:pPr>
            <a:r>
              <a:rPr lang="en-US" altLang="zh-CN" sz="2400" dirty="0"/>
              <a:t>In PBMC blood sample case study, the accuracy of cell recognition and                    </a:t>
            </a:r>
          </a:p>
          <a:p>
            <a:r>
              <a:rPr lang="en-US" altLang="zh-CN" sz="2400" dirty="0"/>
              <a:t>      classification is 90%, much more accuracy still needs to be achieved for realistic     </a:t>
            </a:r>
          </a:p>
          <a:p>
            <a:r>
              <a:rPr lang="en-US" altLang="zh-CN" sz="2400" dirty="0"/>
              <a:t>      clinical implementation. </a:t>
            </a:r>
          </a:p>
          <a:p>
            <a:endParaRPr lang="en-US" altLang="zh-CN" sz="2400" dirty="0"/>
          </a:p>
          <a:p>
            <a:pPr marL="457200" indent="-457200">
              <a:buAutoNum type="arabicPeriod" startAt="5"/>
            </a:pPr>
            <a:r>
              <a:rPr lang="en-US" altLang="zh-CN" sz="2400" dirty="0"/>
              <a:t>Optimization feature extraction methods and training model structure and  </a:t>
            </a:r>
          </a:p>
          <a:p>
            <a:r>
              <a:rPr lang="en-US" altLang="zh-CN" sz="2400" dirty="0"/>
              <a:t>      parameters needs to be found. </a:t>
            </a:r>
          </a:p>
          <a:p>
            <a:endParaRPr lang="en-US" altLang="zh-CN" sz="2400" dirty="0"/>
          </a:p>
          <a:p>
            <a:pPr marL="457200" indent="-457200">
              <a:buAutoNum type="arabicPeriod" startAt="6"/>
            </a:pPr>
            <a:r>
              <a:rPr lang="en-US" altLang="zh-CN" sz="2400" dirty="0"/>
              <a:t>The overall goal of this project is to develop a system that will enable users to </a:t>
            </a:r>
          </a:p>
          <a:p>
            <a:r>
              <a:rPr lang="en-US" altLang="zh-CN" sz="2400" dirty="0"/>
              <a:t>      perform automatized analysis of SCT data.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84597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450C97E-C596-41AF-AE16-35DECE8FAC54}"/>
              </a:ext>
            </a:extLst>
          </p:cNvPr>
          <p:cNvSpPr txBox="1"/>
          <p:nvPr/>
        </p:nvSpPr>
        <p:spPr>
          <a:xfrm>
            <a:off x="673100" y="4789557"/>
            <a:ext cx="3759200" cy="769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2000"/>
              </a:lnSpc>
            </a:pPr>
            <a:r>
              <a:rPr lang="en-US" altLang="zh-CN" sz="4000" dirty="0">
                <a:latin typeface="Century Gothic" panose="020B0502020202020204" pitchFamily="34" charset="0"/>
                <a:ea typeface="宋体" panose="02010600030101010101" pitchFamily="2" charset="-122"/>
              </a:rPr>
              <a:t>Project plan </a:t>
            </a:r>
          </a:p>
        </p:txBody>
      </p:sp>
    </p:spTree>
    <p:extLst>
      <p:ext uri="{BB962C8B-B14F-4D97-AF65-F5344CB8AC3E}">
        <p14:creationId xmlns:p14="http://schemas.microsoft.com/office/powerpoint/2010/main" val="29255375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23B2046-E9DD-405C-A821-98888314E1B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28"/>
          <a:stretch/>
        </p:blipFill>
        <p:spPr bwMode="auto">
          <a:xfrm>
            <a:off x="739774" y="753427"/>
            <a:ext cx="10410826" cy="55584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48859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044B5A2-BB1F-4B35-AAE0-7141E88FF59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65" b="1"/>
          <a:stretch/>
        </p:blipFill>
        <p:spPr bwMode="auto">
          <a:xfrm>
            <a:off x="638174" y="1117600"/>
            <a:ext cx="10944226" cy="5168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19232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B551261-C484-42DB-A2F5-937D535D9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46" y="1028699"/>
            <a:ext cx="11275507" cy="55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26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C307CBD-5D23-4B09-91CA-6E8B86416ADB}"/>
              </a:ext>
            </a:extLst>
          </p:cNvPr>
          <p:cNvSpPr>
            <a:spLocks noGrp="1"/>
          </p:cNvSpPr>
          <p:nvPr/>
        </p:nvSpPr>
        <p:spPr>
          <a:xfrm>
            <a:off x="606425" y="1042279"/>
            <a:ext cx="10185399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dirty="0">
                <a:latin typeface="+mj-lt"/>
              </a:rPr>
              <a:t>Tumor</a:t>
            </a:r>
            <a:r>
              <a:rPr lang="en-US" altLang="zh-TW" dirty="0"/>
              <a:t> </a:t>
            </a:r>
            <a:r>
              <a:rPr lang="en-US" altLang="zh-TW" sz="2800" dirty="0">
                <a:latin typeface="+mj-lt"/>
              </a:rPr>
              <a:t>heterogeneity</a:t>
            </a:r>
            <a:endParaRPr lang="zh-TW" altLang="en-US" sz="28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4B038-1AD9-4134-9E33-FF4A981CE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5673" y="1828801"/>
            <a:ext cx="9337963" cy="4074084"/>
          </a:xfrm>
          <a:prstGeom prst="rect">
            <a:avLst/>
          </a:prstGeom>
          <a:noFill/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5FD39DA8-1DC0-4C20-A0CA-614C4840E530}"/>
              </a:ext>
            </a:extLst>
          </p:cNvPr>
          <p:cNvSpPr/>
          <p:nvPr/>
        </p:nvSpPr>
        <p:spPr>
          <a:xfrm>
            <a:off x="606425" y="6300400"/>
            <a:ext cx="11034182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/>
              <a:t>Image source: </a:t>
            </a:r>
            <a:r>
              <a:rPr lang="en-GB" altLang="zh-TW" sz="1200" dirty="0"/>
              <a:t>http://patogeralpunf.wixsite.com/generalpathology/neoplasms</a:t>
            </a:r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578EEC-F24E-4DDB-A66C-E8F2DD0FB235}"/>
              </a:ext>
            </a:extLst>
          </p:cNvPr>
          <p:cNvSpPr/>
          <p:nvPr/>
        </p:nvSpPr>
        <p:spPr>
          <a:xfrm>
            <a:off x="602079" y="249876"/>
            <a:ext cx="44566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+mj-ea"/>
                <a:ea typeface="+mj-ea"/>
              </a:rPr>
              <a:t>Heterogeneity examples</a:t>
            </a:r>
            <a:endParaRPr lang="zh-CN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684525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43EB50-13E7-4112-8950-03B86C6234BC}"/>
              </a:ext>
            </a:extLst>
          </p:cNvPr>
          <p:cNvSpPr txBox="1"/>
          <p:nvPr/>
        </p:nvSpPr>
        <p:spPr>
          <a:xfrm>
            <a:off x="673100" y="4789557"/>
            <a:ext cx="3759200" cy="769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2000"/>
              </a:lnSpc>
            </a:pPr>
            <a:r>
              <a:rPr lang="en-US" altLang="zh-CN" sz="4000" dirty="0">
                <a:latin typeface="Century Gothic" panose="020B0502020202020204" pitchFamily="34" charset="0"/>
                <a:ea typeface="宋体" panose="02010600030101010101" pitchFamily="2" charset="-122"/>
              </a:rPr>
              <a:t>Appendix 1 </a:t>
            </a:r>
          </a:p>
        </p:txBody>
      </p:sp>
    </p:spTree>
    <p:extLst>
      <p:ext uri="{BB962C8B-B14F-4D97-AF65-F5344CB8AC3E}">
        <p14:creationId xmlns:p14="http://schemas.microsoft.com/office/powerpoint/2010/main" val="2944114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46A4B-B482-4F3D-B642-428239F677B5}"/>
              </a:ext>
            </a:extLst>
          </p:cNvPr>
          <p:cNvSpPr txBox="1">
            <a:spLocks/>
          </p:cNvSpPr>
          <p:nvPr/>
        </p:nvSpPr>
        <p:spPr>
          <a:xfrm>
            <a:off x="673100" y="558244"/>
            <a:ext cx="5041899" cy="7244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j-ea"/>
              </a:rPr>
              <a:t>Comments and actions</a:t>
            </a:r>
            <a:endParaRPr lang="en-GB" sz="32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674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FDD1A3E-0F19-468E-85C4-C94907CFD6AA}"/>
              </a:ext>
            </a:extLst>
          </p:cNvPr>
          <p:cNvSpPr/>
          <p:nvPr/>
        </p:nvSpPr>
        <p:spPr>
          <a:xfrm>
            <a:off x="602079" y="249876"/>
            <a:ext cx="44566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+mj-ea"/>
                <a:ea typeface="+mj-ea"/>
              </a:rPr>
              <a:t>Heterogeneity examples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CB321-5EC3-4C22-9221-8189E43E3C30}"/>
              </a:ext>
            </a:extLst>
          </p:cNvPr>
          <p:cNvSpPr>
            <a:spLocks noGrp="1"/>
          </p:cNvSpPr>
          <p:nvPr/>
        </p:nvSpPr>
        <p:spPr>
          <a:xfrm>
            <a:off x="768928" y="1060137"/>
            <a:ext cx="82296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dirty="0">
                <a:latin typeface="+mj-lt"/>
              </a:rPr>
              <a:t>Metagenomics</a:t>
            </a:r>
            <a:endParaRPr lang="zh-TW" altLang="en-US" sz="2800" dirty="0">
              <a:latin typeface="+mj-lt"/>
            </a:endParaRPr>
          </a:p>
        </p:txBody>
      </p:sp>
      <p:pic>
        <p:nvPicPr>
          <p:cNvPr id="4" name="Picture 2" descr="Picture">
            <a:extLst>
              <a:ext uri="{FF2B5EF4-FFF2-40B4-BE49-F238E27FC236}">
                <a16:creationId xmlns:a16="http://schemas.microsoft.com/office/drawing/2014/main" id="{69D4BA85-E158-4D23-8897-353839067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2586" y="1733059"/>
            <a:ext cx="6826828" cy="4663440"/>
          </a:xfrm>
          <a:prstGeom prst="rect">
            <a:avLst/>
          </a:prstGeom>
          <a:noFill/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95194BD6-0866-4395-96EE-E1DABE39E959}"/>
              </a:ext>
            </a:extLst>
          </p:cNvPr>
          <p:cNvSpPr/>
          <p:nvPr/>
        </p:nvSpPr>
        <p:spPr>
          <a:xfrm>
            <a:off x="768928" y="6379226"/>
            <a:ext cx="891540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/>
              <a:t>Image source: </a:t>
            </a:r>
            <a:r>
              <a:rPr lang="en-GB" altLang="zh-TW" sz="1200" dirty="0"/>
              <a:t>https://teachthemicrobiome.weebly.com/sequencing-the-microbiome.html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44856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594075B-EAD0-4A0B-9D23-C2F9E78F383F}"/>
              </a:ext>
            </a:extLst>
          </p:cNvPr>
          <p:cNvSpPr/>
          <p:nvPr/>
        </p:nvSpPr>
        <p:spPr>
          <a:xfrm>
            <a:off x="3854872" y="370780"/>
            <a:ext cx="4405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Intermediate solution</a:t>
            </a:r>
            <a:endParaRPr lang="zh-CN" alt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792CB-6FCF-4948-9456-37DEBF61F010}"/>
              </a:ext>
            </a:extLst>
          </p:cNvPr>
          <p:cNvSpPr>
            <a:spLocks noGrp="1"/>
          </p:cNvSpPr>
          <p:nvPr/>
        </p:nvSpPr>
        <p:spPr>
          <a:xfrm>
            <a:off x="374073" y="1646025"/>
            <a:ext cx="4886036" cy="3997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dirty="0">
                <a:latin typeface="+mj-lt"/>
              </a:rPr>
              <a:t>Multi-tissue sequencing</a:t>
            </a:r>
          </a:p>
          <a:p>
            <a:r>
              <a:rPr lang="en-US" altLang="zh-TW" sz="2800" dirty="0">
                <a:latin typeface="+mj-lt"/>
              </a:rPr>
              <a:t>Questions:</a:t>
            </a:r>
          </a:p>
          <a:p>
            <a:pPr lvl="1"/>
            <a:r>
              <a:rPr lang="en-US" altLang="zh-TW" dirty="0">
                <a:latin typeface="+mj-lt"/>
              </a:rPr>
              <a:t>How many tissues?</a:t>
            </a:r>
          </a:p>
          <a:p>
            <a:pPr lvl="1"/>
            <a:r>
              <a:rPr lang="en-US" altLang="zh-TW" dirty="0">
                <a:latin typeface="+mj-lt"/>
              </a:rPr>
              <a:t>Which tissues?</a:t>
            </a:r>
          </a:p>
          <a:p>
            <a:pPr lvl="1"/>
            <a:r>
              <a:rPr lang="en-US" altLang="zh-TW" dirty="0">
                <a:latin typeface="+mj-lt"/>
              </a:rPr>
              <a:t>How to know whether the decisions are good?</a:t>
            </a:r>
          </a:p>
          <a:p>
            <a:pPr lvl="1"/>
            <a:r>
              <a:rPr lang="en-US" altLang="zh-TW" dirty="0">
                <a:latin typeface="+mj-lt"/>
              </a:rPr>
              <a:t>What if the sample is too small?</a:t>
            </a:r>
            <a:endParaRPr lang="zh-TW" altLang="en-US" dirty="0">
              <a:latin typeface="+mj-lt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B37F2E-B768-4C08-9332-18FCAC196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19881" y="1257370"/>
            <a:ext cx="5376719" cy="4775200"/>
          </a:xfrm>
          <a:prstGeom prst="rect">
            <a:avLst/>
          </a:prstGeom>
          <a:noFill/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675859E4-82F9-4C82-BDC9-CD1F62A1C133}"/>
              </a:ext>
            </a:extLst>
          </p:cNvPr>
          <p:cNvSpPr/>
          <p:nvPr/>
        </p:nvSpPr>
        <p:spPr>
          <a:xfrm>
            <a:off x="5357091" y="6210221"/>
            <a:ext cx="6322291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/>
              <a:t>Image credit: </a:t>
            </a:r>
            <a:r>
              <a:rPr lang="en-GB" altLang="zh-TW" sz="1200" dirty="0"/>
              <a:t>Gerlinger et al., </a:t>
            </a:r>
            <a:r>
              <a:rPr lang="en-GB" altLang="zh-TW" sz="1200" i="1" dirty="0"/>
              <a:t>New England Journal of Medicine</a:t>
            </a:r>
            <a:r>
              <a:rPr lang="en-GB" altLang="zh-TW" sz="1200" dirty="0"/>
              <a:t> 366(10):883-892, (2012)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39244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11552</TotalTime>
  <Words>1948</Words>
  <Application>Microsoft Office PowerPoint</Application>
  <PresentationFormat>宽屏</PresentationFormat>
  <Paragraphs>298</Paragraphs>
  <Slides>71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7" baseType="lpstr">
      <vt:lpstr>等线</vt:lpstr>
      <vt:lpstr>等线 Light</vt:lpstr>
      <vt:lpstr>Arial</vt:lpstr>
      <vt:lpstr>Calibri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Jiahui Zhong (20120196)</dc:creator>
  <cp:lastModifiedBy>Jiahui Zhong (20120196)</cp:lastModifiedBy>
  <cp:revision>31</cp:revision>
  <dcterms:created xsi:type="dcterms:W3CDTF">2019-10-10T02:33:22Z</dcterms:created>
  <dcterms:modified xsi:type="dcterms:W3CDTF">2019-10-18T03:49:04Z</dcterms:modified>
</cp:coreProperties>
</file>